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2"/>
  </p:notesMasterIdLst>
  <p:sldIdLst>
    <p:sldId id="256" r:id="rId2"/>
    <p:sldId id="257" r:id="rId3"/>
    <p:sldId id="259" r:id="rId4"/>
    <p:sldId id="260" r:id="rId5"/>
    <p:sldId id="261" r:id="rId6"/>
    <p:sldId id="262" r:id="rId7"/>
    <p:sldId id="263" r:id="rId8"/>
    <p:sldId id="264" r:id="rId9"/>
    <p:sldId id="265" r:id="rId10"/>
    <p:sldId id="267" r:id="rId11"/>
    <p:sldId id="268" r:id="rId12"/>
    <p:sldId id="274" r:id="rId13"/>
    <p:sldId id="311" r:id="rId14"/>
    <p:sldId id="312" r:id="rId15"/>
    <p:sldId id="276" r:id="rId16"/>
    <p:sldId id="279" r:id="rId17"/>
    <p:sldId id="309" r:id="rId18"/>
    <p:sldId id="286" r:id="rId19"/>
    <p:sldId id="313" r:id="rId20"/>
    <p:sldId id="290"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2F6482D-065D-42E2-8779-84AD9FBDC51A}">
          <p14:sldIdLst>
            <p14:sldId id="256"/>
            <p14:sldId id="257"/>
            <p14:sldId id="259"/>
            <p14:sldId id="260"/>
            <p14:sldId id="261"/>
            <p14:sldId id="262"/>
            <p14:sldId id="263"/>
            <p14:sldId id="264"/>
            <p14:sldId id="265"/>
            <p14:sldId id="267"/>
            <p14:sldId id="268"/>
            <p14:sldId id="274"/>
            <p14:sldId id="311"/>
            <p14:sldId id="312"/>
            <p14:sldId id="276"/>
            <p14:sldId id="279"/>
            <p14:sldId id="309"/>
            <p14:sldId id="286"/>
            <p14:sldId id="313"/>
            <p14:sldId id="290"/>
          </p14:sldIdLst>
        </p14:section>
        <p14:section name="Untitled Section" id="{704FB7F0-067C-4651-8624-AAB9F44689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993366"/>
    <a:srgbClr val="CC0099"/>
    <a:srgbClr val="660066"/>
    <a:srgbClr val="9900CC"/>
    <a:srgbClr val="990033"/>
    <a:srgbClr val="FF33CC"/>
    <a:srgbClr val="CC0066"/>
    <a:srgbClr val="CC33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FC201AD-B015-4EFA-84CF-6BDFBD3EDEDA}">
  <a:tblStyle styleId="{8FC201AD-B015-4EFA-84CF-6BDFBD3EDE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4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79647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303f80478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303f80478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303f80478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303f80478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8c07566cc1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c07566cc1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8c07566cc1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c07566cc1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303f80478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303f80478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303f80478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303f80478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8d650b1287_0_2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8d650b1287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81364c4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b81364c4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b81364c40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b81364c40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b81364c40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b81364c40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303f8047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303f8047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c07566cc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c07566cc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303f804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303f804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acifico"/>
              <a:buNone/>
              <a:defRPr sz="8500">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title" hasCustomPrompt="1"/>
          </p:nvPr>
        </p:nvSpPr>
        <p:spPr>
          <a:xfrm>
            <a:off x="1604163" y="1895000"/>
            <a:ext cx="5935800" cy="1007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 name="Google Shape;41;p12"/>
          <p:cNvSpPr txBox="1">
            <a:spLocks noGrp="1"/>
          </p:cNvSpPr>
          <p:nvPr>
            <p:ph type="body" idx="1"/>
          </p:nvPr>
        </p:nvSpPr>
        <p:spPr>
          <a:xfrm>
            <a:off x="1604038" y="2722300"/>
            <a:ext cx="5935800" cy="5262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762400" y="1043483"/>
            <a:ext cx="7619100" cy="368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Livvic"/>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7"/>
          <p:cNvSpPr txBox="1">
            <a:spLocks noGrp="1"/>
          </p:cNvSpPr>
          <p:nvPr>
            <p:ph type="subTitle" idx="1"/>
          </p:nvPr>
        </p:nvSpPr>
        <p:spPr>
          <a:xfrm>
            <a:off x="170212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7"/>
          <p:cNvSpPr txBox="1">
            <a:spLocks noGrp="1"/>
          </p:cNvSpPr>
          <p:nvPr>
            <p:ph type="subTitle" idx="2"/>
          </p:nvPr>
        </p:nvSpPr>
        <p:spPr>
          <a:xfrm>
            <a:off x="170212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7"/>
          <p:cNvSpPr txBox="1">
            <a:spLocks noGrp="1"/>
          </p:cNvSpPr>
          <p:nvPr>
            <p:ph type="subTitle" idx="3"/>
          </p:nvPr>
        </p:nvSpPr>
        <p:spPr>
          <a:xfrm>
            <a:off x="3774900"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7"/>
          <p:cNvSpPr txBox="1">
            <a:spLocks noGrp="1"/>
          </p:cNvSpPr>
          <p:nvPr>
            <p:ph type="subTitle" idx="4"/>
          </p:nvPr>
        </p:nvSpPr>
        <p:spPr>
          <a:xfrm>
            <a:off x="3774900"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2" name="Google Shape;72;p17"/>
          <p:cNvSpPr txBox="1">
            <a:spLocks noGrp="1"/>
          </p:cNvSpPr>
          <p:nvPr>
            <p:ph type="subTitle" idx="5"/>
          </p:nvPr>
        </p:nvSpPr>
        <p:spPr>
          <a:xfrm>
            <a:off x="584767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3" name="Google Shape;73;p17"/>
          <p:cNvSpPr txBox="1">
            <a:spLocks noGrp="1"/>
          </p:cNvSpPr>
          <p:nvPr>
            <p:ph type="subTitle" idx="6"/>
          </p:nvPr>
        </p:nvSpPr>
        <p:spPr>
          <a:xfrm>
            <a:off x="584767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5">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243525" y="500775"/>
            <a:ext cx="4327200" cy="1385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7200"/>
              <a:buNone/>
              <a:defRPr sz="36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0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ighlighted numbers">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hasCustomPrompt="1"/>
          </p:nvPr>
        </p:nvSpPr>
        <p:spPr>
          <a:xfrm>
            <a:off x="3025097" y="760350"/>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96" name="Google Shape;96;p22"/>
          <p:cNvSpPr txBox="1">
            <a:spLocks noGrp="1"/>
          </p:cNvSpPr>
          <p:nvPr>
            <p:ph type="subTitle" idx="1"/>
          </p:nvPr>
        </p:nvSpPr>
        <p:spPr>
          <a:xfrm>
            <a:off x="3029503" y="1215800"/>
            <a:ext cx="3089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7" name="Google Shape;97;p22"/>
          <p:cNvSpPr txBox="1">
            <a:spLocks noGrp="1"/>
          </p:cNvSpPr>
          <p:nvPr>
            <p:ph type="title" idx="2" hasCustomPrompt="1"/>
          </p:nvPr>
        </p:nvSpPr>
        <p:spPr>
          <a:xfrm>
            <a:off x="3025097" y="2050338"/>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98" name="Google Shape;98;p22"/>
          <p:cNvSpPr txBox="1">
            <a:spLocks noGrp="1"/>
          </p:cNvSpPr>
          <p:nvPr>
            <p:ph type="subTitle" idx="3"/>
          </p:nvPr>
        </p:nvSpPr>
        <p:spPr>
          <a:xfrm>
            <a:off x="3029503" y="2506383"/>
            <a:ext cx="3089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22"/>
          <p:cNvSpPr txBox="1">
            <a:spLocks noGrp="1"/>
          </p:cNvSpPr>
          <p:nvPr>
            <p:ph type="title" idx="4" hasCustomPrompt="1"/>
          </p:nvPr>
        </p:nvSpPr>
        <p:spPr>
          <a:xfrm>
            <a:off x="3025097" y="3340929"/>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00" name="Google Shape;100;p22"/>
          <p:cNvSpPr txBox="1">
            <a:spLocks noGrp="1"/>
          </p:cNvSpPr>
          <p:nvPr>
            <p:ph type="subTitle" idx="5"/>
          </p:nvPr>
        </p:nvSpPr>
        <p:spPr>
          <a:xfrm>
            <a:off x="3035950" y="3796950"/>
            <a:ext cx="3078600" cy="58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3">
  <p:cSld name="SECTION_TITLE_AND_DESCRIPTION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6"/>
          <p:cNvSpPr txBox="1">
            <a:spLocks noGrp="1"/>
          </p:cNvSpPr>
          <p:nvPr>
            <p:ph type="subTitle" idx="1"/>
          </p:nvPr>
        </p:nvSpPr>
        <p:spPr>
          <a:xfrm>
            <a:off x="3841425" y="1509325"/>
            <a:ext cx="4617000" cy="2631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82750" y="1693075"/>
            <a:ext cx="4978500" cy="2022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6000"/>
              <a:buNone/>
              <a:defRPr sz="9600">
                <a:solidFill>
                  <a:schemeClr val="lt2"/>
                </a:solidFill>
              </a:defRPr>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a:endParaRPr/>
          </a:p>
        </p:txBody>
      </p:sp>
      <p:sp>
        <p:nvSpPr>
          <p:cNvPr id="13" name="Google Shape;13;p3"/>
          <p:cNvSpPr txBox="1">
            <a:spLocks noGrp="1"/>
          </p:cNvSpPr>
          <p:nvPr>
            <p:ph type="title" idx="2" hasCustomPrompt="1"/>
          </p:nvPr>
        </p:nvSpPr>
        <p:spPr>
          <a:xfrm>
            <a:off x="3873000" y="991088"/>
            <a:ext cx="1398000" cy="102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6000"/>
              <a:buNone/>
              <a:defRPr sz="9600">
                <a:solidFill>
                  <a:srgbClr val="434343"/>
                </a:solidFill>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4864000" y="2089275"/>
            <a:ext cx="2802600" cy="1664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extLst>
      <p:ext uri="{BB962C8B-B14F-4D97-AF65-F5344CB8AC3E}">
        <p14:creationId xmlns:p14="http://schemas.microsoft.com/office/powerpoint/2010/main" val="61320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5"/>
          <p:cNvSpPr txBox="1">
            <a:spLocks noGrp="1"/>
          </p:cNvSpPr>
          <p:nvPr>
            <p:ph type="subTitle" idx="1"/>
          </p:nvPr>
        </p:nvSpPr>
        <p:spPr>
          <a:xfrm>
            <a:off x="1974381" y="2828175"/>
            <a:ext cx="2348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0" name="Google Shape;20;p5"/>
          <p:cNvSpPr txBox="1">
            <a:spLocks noGrp="1"/>
          </p:cNvSpPr>
          <p:nvPr>
            <p:ph type="subTitle" idx="2"/>
          </p:nvPr>
        </p:nvSpPr>
        <p:spPr>
          <a:xfrm>
            <a:off x="1974381" y="3182126"/>
            <a:ext cx="23484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1" name="Google Shape;21;p5"/>
          <p:cNvSpPr txBox="1">
            <a:spLocks noGrp="1"/>
          </p:cNvSpPr>
          <p:nvPr>
            <p:ph type="subTitle" idx="3"/>
          </p:nvPr>
        </p:nvSpPr>
        <p:spPr>
          <a:xfrm>
            <a:off x="4823619" y="2828175"/>
            <a:ext cx="2346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2" name="Google Shape;22;p5"/>
          <p:cNvSpPr txBox="1">
            <a:spLocks noGrp="1"/>
          </p:cNvSpPr>
          <p:nvPr>
            <p:ph type="subTitle" idx="4"/>
          </p:nvPr>
        </p:nvSpPr>
        <p:spPr>
          <a:xfrm>
            <a:off x="4823619" y="3182126"/>
            <a:ext cx="23460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CUSTOM_16">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Quicksand Light"/>
                <a:ea typeface="Quicksand Light"/>
                <a:cs typeface="Quicksand Light"/>
                <a:sym typeface="Quicksand Light"/>
              </a:defRPr>
            </a:lvl1pPr>
            <a:lvl2pPr lvl="1">
              <a:spcBef>
                <a:spcPts val="0"/>
              </a:spcBef>
              <a:spcAft>
                <a:spcPts val="0"/>
              </a:spcAft>
              <a:buSzPts val="2800"/>
              <a:buNone/>
              <a:defRPr>
                <a:latin typeface="Quicksand Light"/>
                <a:ea typeface="Quicksand Light"/>
                <a:cs typeface="Quicksand Light"/>
                <a:sym typeface="Quicksand Light"/>
              </a:defRPr>
            </a:lvl2pPr>
            <a:lvl3pPr lvl="2">
              <a:spcBef>
                <a:spcPts val="0"/>
              </a:spcBef>
              <a:spcAft>
                <a:spcPts val="0"/>
              </a:spcAft>
              <a:buSzPts val="2800"/>
              <a:buNone/>
              <a:defRPr>
                <a:latin typeface="Quicksand Light"/>
                <a:ea typeface="Quicksand Light"/>
                <a:cs typeface="Quicksand Light"/>
                <a:sym typeface="Quicksand Light"/>
              </a:defRPr>
            </a:lvl3pPr>
            <a:lvl4pPr lvl="3">
              <a:spcBef>
                <a:spcPts val="0"/>
              </a:spcBef>
              <a:spcAft>
                <a:spcPts val="0"/>
              </a:spcAft>
              <a:buSzPts val="2800"/>
              <a:buNone/>
              <a:defRPr>
                <a:latin typeface="Quicksand Light"/>
                <a:ea typeface="Quicksand Light"/>
                <a:cs typeface="Quicksand Light"/>
                <a:sym typeface="Quicksand Light"/>
              </a:defRPr>
            </a:lvl4pPr>
            <a:lvl5pPr lvl="4">
              <a:spcBef>
                <a:spcPts val="0"/>
              </a:spcBef>
              <a:spcAft>
                <a:spcPts val="0"/>
              </a:spcAft>
              <a:buSzPts val="2800"/>
              <a:buNone/>
              <a:defRPr>
                <a:latin typeface="Quicksand Light"/>
                <a:ea typeface="Quicksand Light"/>
                <a:cs typeface="Quicksand Light"/>
                <a:sym typeface="Quicksand Light"/>
              </a:defRPr>
            </a:lvl5pPr>
            <a:lvl6pPr lvl="5">
              <a:spcBef>
                <a:spcPts val="0"/>
              </a:spcBef>
              <a:spcAft>
                <a:spcPts val="0"/>
              </a:spcAft>
              <a:buSzPts val="2800"/>
              <a:buNone/>
              <a:defRPr>
                <a:latin typeface="Quicksand Light"/>
                <a:ea typeface="Quicksand Light"/>
                <a:cs typeface="Quicksand Light"/>
                <a:sym typeface="Quicksand Light"/>
              </a:defRPr>
            </a:lvl6pPr>
            <a:lvl7pPr lvl="6">
              <a:spcBef>
                <a:spcPts val="0"/>
              </a:spcBef>
              <a:spcAft>
                <a:spcPts val="0"/>
              </a:spcAft>
              <a:buSzPts val="2800"/>
              <a:buNone/>
              <a:defRPr>
                <a:latin typeface="Quicksand Light"/>
                <a:ea typeface="Quicksand Light"/>
                <a:cs typeface="Quicksand Light"/>
                <a:sym typeface="Quicksand Light"/>
              </a:defRPr>
            </a:lvl7pPr>
            <a:lvl8pPr lvl="7">
              <a:spcBef>
                <a:spcPts val="0"/>
              </a:spcBef>
              <a:spcAft>
                <a:spcPts val="0"/>
              </a:spcAft>
              <a:buSzPts val="2800"/>
              <a:buNone/>
              <a:defRPr>
                <a:latin typeface="Quicksand Light"/>
                <a:ea typeface="Quicksand Light"/>
                <a:cs typeface="Quicksand Light"/>
                <a:sym typeface="Quicksand Light"/>
              </a:defRPr>
            </a:lvl8pPr>
            <a:lvl9pPr lvl="8">
              <a:spcBef>
                <a:spcPts val="0"/>
              </a:spcBef>
              <a:spcAft>
                <a:spcPts val="0"/>
              </a:spcAft>
              <a:buSzPts val="2800"/>
              <a:buNone/>
              <a:defRPr>
                <a:latin typeface="Quicksand Light"/>
                <a:ea typeface="Quicksand Light"/>
                <a:cs typeface="Quicksand Light"/>
                <a:sym typeface="Quicksand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 name="Google Shape;29;p8"/>
          <p:cNvSpPr txBox="1">
            <a:spLocks noGrp="1"/>
          </p:cNvSpPr>
          <p:nvPr>
            <p:ph type="subTitle" idx="1"/>
          </p:nvPr>
        </p:nvSpPr>
        <p:spPr>
          <a:xfrm>
            <a:off x="816731" y="2089950"/>
            <a:ext cx="2808900" cy="14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806600" y="1467250"/>
            <a:ext cx="5530800" cy="180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32" name="Google Shape;32;p9"/>
          <p:cNvSpPr txBox="1">
            <a:spLocks noGrp="1"/>
          </p:cNvSpPr>
          <p:nvPr>
            <p:ph type="subTitle" idx="1"/>
          </p:nvPr>
        </p:nvSpPr>
        <p:spPr>
          <a:xfrm>
            <a:off x="2294125" y="3008875"/>
            <a:ext cx="4555800" cy="74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10"/>
          <p:cNvSpPr txBox="1">
            <a:spLocks noGrp="1"/>
          </p:cNvSpPr>
          <p:nvPr>
            <p:ph type="subTitle" idx="1"/>
          </p:nvPr>
        </p:nvSpPr>
        <p:spPr>
          <a:xfrm>
            <a:off x="4231725" y="2018350"/>
            <a:ext cx="3837000" cy="1663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1635750" y="3139363"/>
            <a:ext cx="5872500" cy="502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b="1">
                <a:latin typeface="Quicksand"/>
                <a:ea typeface="Quicksand"/>
                <a:cs typeface="Quicksand"/>
                <a:sym typeface="Quicksand"/>
              </a:defRPr>
            </a:lvl1pPr>
            <a:lvl2pPr lvl="1" algn="ctr">
              <a:spcBef>
                <a:spcPts val="0"/>
              </a:spcBef>
              <a:spcAft>
                <a:spcPts val="0"/>
              </a:spcAft>
              <a:buSzPts val="1800"/>
              <a:buNone/>
              <a:defRPr sz="1800" b="1">
                <a:latin typeface="Quicksand"/>
                <a:ea typeface="Quicksand"/>
                <a:cs typeface="Quicksand"/>
                <a:sym typeface="Quicksand"/>
              </a:defRPr>
            </a:lvl2pPr>
            <a:lvl3pPr lvl="2" algn="ctr">
              <a:spcBef>
                <a:spcPts val="0"/>
              </a:spcBef>
              <a:spcAft>
                <a:spcPts val="0"/>
              </a:spcAft>
              <a:buSzPts val="1800"/>
              <a:buNone/>
              <a:defRPr sz="1800" b="1">
                <a:latin typeface="Quicksand"/>
                <a:ea typeface="Quicksand"/>
                <a:cs typeface="Quicksand"/>
                <a:sym typeface="Quicksand"/>
              </a:defRPr>
            </a:lvl3pPr>
            <a:lvl4pPr lvl="3" algn="ctr">
              <a:spcBef>
                <a:spcPts val="0"/>
              </a:spcBef>
              <a:spcAft>
                <a:spcPts val="0"/>
              </a:spcAft>
              <a:buSzPts val="1800"/>
              <a:buNone/>
              <a:defRPr sz="1800" b="1">
                <a:latin typeface="Quicksand"/>
                <a:ea typeface="Quicksand"/>
                <a:cs typeface="Quicksand"/>
                <a:sym typeface="Quicksand"/>
              </a:defRPr>
            </a:lvl4pPr>
            <a:lvl5pPr lvl="4" algn="ctr">
              <a:spcBef>
                <a:spcPts val="0"/>
              </a:spcBef>
              <a:spcAft>
                <a:spcPts val="0"/>
              </a:spcAft>
              <a:buSzPts val="1800"/>
              <a:buNone/>
              <a:defRPr sz="1800" b="1">
                <a:latin typeface="Quicksand"/>
                <a:ea typeface="Quicksand"/>
                <a:cs typeface="Quicksand"/>
                <a:sym typeface="Quicksand"/>
              </a:defRPr>
            </a:lvl5pPr>
            <a:lvl6pPr lvl="5" algn="ctr">
              <a:spcBef>
                <a:spcPts val="0"/>
              </a:spcBef>
              <a:spcAft>
                <a:spcPts val="0"/>
              </a:spcAft>
              <a:buSzPts val="1800"/>
              <a:buNone/>
              <a:defRPr sz="1800" b="1">
                <a:latin typeface="Quicksand"/>
                <a:ea typeface="Quicksand"/>
                <a:cs typeface="Quicksand"/>
                <a:sym typeface="Quicksand"/>
              </a:defRPr>
            </a:lvl6pPr>
            <a:lvl7pPr lvl="6" algn="ctr">
              <a:spcBef>
                <a:spcPts val="0"/>
              </a:spcBef>
              <a:spcAft>
                <a:spcPts val="0"/>
              </a:spcAft>
              <a:buSzPts val="1800"/>
              <a:buNone/>
              <a:defRPr sz="1800" b="1">
                <a:latin typeface="Quicksand"/>
                <a:ea typeface="Quicksand"/>
                <a:cs typeface="Quicksand"/>
                <a:sym typeface="Quicksand"/>
              </a:defRPr>
            </a:lvl7pPr>
            <a:lvl8pPr lvl="7" algn="ctr">
              <a:spcBef>
                <a:spcPts val="0"/>
              </a:spcBef>
              <a:spcAft>
                <a:spcPts val="0"/>
              </a:spcAft>
              <a:buSzPts val="1800"/>
              <a:buNone/>
              <a:defRPr sz="1800" b="1">
                <a:latin typeface="Quicksand"/>
                <a:ea typeface="Quicksand"/>
                <a:cs typeface="Quicksand"/>
                <a:sym typeface="Quicksand"/>
              </a:defRPr>
            </a:lvl8pPr>
            <a:lvl9pPr lvl="8" algn="ctr">
              <a:spcBef>
                <a:spcPts val="0"/>
              </a:spcBef>
              <a:spcAft>
                <a:spcPts val="0"/>
              </a:spcAft>
              <a:buSzPts val="1800"/>
              <a:buNone/>
              <a:defRPr sz="1800" b="1">
                <a:latin typeface="Quicksand"/>
                <a:ea typeface="Quicksand"/>
                <a:cs typeface="Quicksand"/>
                <a:sym typeface="Quicksand"/>
              </a:defRPr>
            </a:lvl9pPr>
          </a:lstStyle>
          <a:p>
            <a:endParaRPr/>
          </a:p>
        </p:txBody>
      </p:sp>
      <p:sp>
        <p:nvSpPr>
          <p:cNvPr id="38" name="Google Shape;38;p11"/>
          <p:cNvSpPr txBox="1">
            <a:spLocks noGrp="1"/>
          </p:cNvSpPr>
          <p:nvPr>
            <p:ph type="subTitle" idx="1"/>
          </p:nvPr>
        </p:nvSpPr>
        <p:spPr>
          <a:xfrm>
            <a:off x="2003675" y="1501338"/>
            <a:ext cx="5136600" cy="1786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8" r:id="rId16"/>
    <p:sldLayoutId id="2147483672" r:id="rId17"/>
    <p:sldLayoutId id="2147483673" r:id="rId18"/>
    <p:sldLayoutId id="2147483674" r:id="rId19"/>
    <p:sldLayoutId id="2147483675" r:id="rId20"/>
    <p:sldLayoutId id="2147483676"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mailto:radostina.mihaleva@fmi.uni-sofia.b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mailto:radostina.mihaleva@fmi.uni-sofia.bg"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mailto:radostina.mihaleva@fmi.uni-sofia.bg"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a:spLocks noGrp="1"/>
          </p:cNvSpPr>
          <p:nvPr>
            <p:ph type="ctrTitle"/>
          </p:nvPr>
        </p:nvSpPr>
        <p:spPr>
          <a:xfrm>
            <a:off x="1143750" y="1625188"/>
            <a:ext cx="6856500" cy="1860962"/>
          </a:xfrm>
          <a:prstGeom prst="rect">
            <a:avLst/>
          </a:prstGeom>
        </p:spPr>
        <p:txBody>
          <a:bodyPr spcFirstLastPara="1" wrap="square" lIns="91425" tIns="91425" rIns="91425" bIns="91425" anchor="b" anchorCtr="0">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0" lvl="0" indent="0" algn="ctr" rtl="0">
              <a:spcBef>
                <a:spcPts val="0"/>
              </a:spcBef>
              <a:spcAft>
                <a:spcPts val="0"/>
              </a:spcAft>
              <a:buNone/>
            </a:pPr>
            <a:r>
              <a:rPr lang="en"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COMPUTER ENGLISH</a:t>
            </a:r>
            <a:endParaRPr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133" name="Google Shape;133;p33"/>
          <p:cNvSpPr txBox="1">
            <a:spLocks noGrp="1"/>
          </p:cNvSpPr>
          <p:nvPr>
            <p:ph type="subTitle" idx="1"/>
          </p:nvPr>
        </p:nvSpPr>
        <p:spPr>
          <a:xfrm>
            <a:off x="304800" y="3333750"/>
            <a:ext cx="8458200" cy="1143000"/>
          </a:xfrm>
          <a:prstGeom prst="rect">
            <a:avLst/>
          </a:prstGeom>
        </p:spPr>
        <p:txBody>
          <a:bodyPr spcFirstLastPara="1" wrap="square" lIns="91425" tIns="91425" rIns="91425" bIns="91425" anchor="t"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lvl="0" indent="0" algn="ctr" rtl="0">
              <a:spcBef>
                <a:spcPts val="0"/>
              </a:spcBef>
              <a:spcAft>
                <a:spcPts val="0"/>
              </a:spcAft>
              <a:buNone/>
            </a:pPr>
            <a:endParaRPr lang="en-US" sz="105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marL="0" lvl="0" indent="0" algn="ctr" rtl="0">
              <a:spcBef>
                <a:spcPts val="0"/>
              </a:spcBef>
              <a:spcAft>
                <a:spcPts val="0"/>
              </a:spcAft>
              <a:buNone/>
            </a:pPr>
            <a:r>
              <a:rPr lang="en-US" sz="4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COURSE DESCRIPTION</a:t>
            </a:r>
            <a:endParaRPr sz="4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44"/>
          <p:cNvSpPr/>
          <p:nvPr/>
        </p:nvSpPr>
        <p:spPr>
          <a:xfrm>
            <a:off x="304800" y="2114550"/>
            <a:ext cx="8534400" cy="3028950"/>
          </a:xfrm>
          <a:prstGeom prst="rect">
            <a:avLst/>
          </a:prstGeom>
          <a:solidFill>
            <a:srgbClr val="B4A7D6">
              <a:alpha val="26820"/>
            </a:srgbClr>
          </a:solidFill>
          <a:ln>
            <a:noFill/>
          </a:ln>
        </p:spPr>
        <p:txBody>
          <a:bodyPr spcFirstLastPara="1" wrap="square" lIns="91425" tIns="91425" rIns="91425" bIns="91425" anchor="ctr" anchorCtr="0">
            <a:noAutofit/>
          </a:bodyPr>
          <a:lstStyle/>
          <a:p>
            <a:pPr lvl="0" algn="l" rtl="0">
              <a:spcBef>
                <a:spcPts val="0"/>
              </a:spcBef>
              <a:spcAft>
                <a:spcPts val="0"/>
              </a:spcAft>
            </a:pPr>
            <a:r>
              <a:rPr lang="en-US" sz="1900" b="1" dirty="0" smtClean="0">
                <a:solidFill>
                  <a:srgbClr val="CC3300"/>
                </a:solidFill>
              </a:rPr>
              <a:t>1. Oral presentation</a:t>
            </a:r>
          </a:p>
          <a:p>
            <a:pPr lvl="0"/>
            <a:r>
              <a:rPr lang="en-US" sz="1900" b="1" dirty="0" smtClean="0">
                <a:solidFill>
                  <a:srgbClr val="CC3300"/>
                </a:solidFill>
              </a:rPr>
              <a:t>h/ </a:t>
            </a:r>
            <a:r>
              <a:rPr lang="en-US" sz="1900" dirty="0" smtClean="0">
                <a:solidFill>
                  <a:srgbClr val="CC3300"/>
                </a:solidFill>
              </a:rPr>
              <a:t>After </a:t>
            </a:r>
            <a:r>
              <a:rPr lang="en-US" sz="1900" dirty="0">
                <a:solidFill>
                  <a:srgbClr val="CC3300"/>
                </a:solidFill>
              </a:rPr>
              <a:t>the presenter has concluded their presentation the audien</a:t>
            </a:r>
            <a:r>
              <a:rPr lang="en-US" sz="1900" dirty="0">
                <a:solidFill>
                  <a:schemeClr val="bg1"/>
                </a:solidFill>
              </a:rPr>
              <a:t>ce</a:t>
            </a:r>
            <a:r>
              <a:rPr lang="en-US" sz="1900" dirty="0">
                <a:solidFill>
                  <a:srgbClr val="CC3300"/>
                </a:solidFill>
              </a:rPr>
              <a:t> </a:t>
            </a:r>
            <a:r>
              <a:rPr lang="en-US" sz="1900" dirty="0">
                <a:solidFill>
                  <a:schemeClr val="bg1"/>
                </a:solidFill>
              </a:rPr>
              <a:t>is </a:t>
            </a:r>
            <a:r>
              <a:rPr lang="en-US" sz="1900" dirty="0">
                <a:solidFill>
                  <a:srgbClr val="C00000"/>
                </a:solidFill>
              </a:rPr>
              <a:t>welcome to ask questions and start a </a:t>
            </a:r>
            <a:r>
              <a:rPr lang="en-US" sz="1900" dirty="0" smtClean="0">
                <a:solidFill>
                  <a:srgbClr val="C00000"/>
                </a:solidFill>
              </a:rPr>
              <a:t>discussion.</a:t>
            </a:r>
          </a:p>
          <a:p>
            <a:pPr lvl="0"/>
            <a:endParaRPr lang="en-US" sz="1900" b="1" dirty="0" smtClean="0">
              <a:solidFill>
                <a:srgbClr val="CC3300"/>
              </a:solidFill>
            </a:endParaRPr>
          </a:p>
          <a:p>
            <a:pPr lvl="0" algn="l" rtl="0">
              <a:spcBef>
                <a:spcPts val="0"/>
              </a:spcBef>
              <a:spcAft>
                <a:spcPts val="0"/>
              </a:spcAft>
            </a:pPr>
            <a:r>
              <a:rPr lang="en-US" sz="1900" b="1" dirty="0" err="1" smtClean="0">
                <a:solidFill>
                  <a:schemeClr val="accent6">
                    <a:lumMod val="50000"/>
                  </a:schemeClr>
                </a:solidFill>
              </a:rPr>
              <a:t>i</a:t>
            </a:r>
            <a:r>
              <a:rPr lang="en-US" sz="1900" b="1" dirty="0" smtClean="0">
                <a:solidFill>
                  <a:schemeClr val="accent6">
                    <a:lumMod val="50000"/>
                  </a:schemeClr>
                </a:solidFill>
              </a:rPr>
              <a:t>/ </a:t>
            </a:r>
            <a:r>
              <a:rPr lang="en-US" sz="1900" dirty="0" smtClean="0">
                <a:solidFill>
                  <a:schemeClr val="accent6">
                    <a:lumMod val="50000"/>
                  </a:schemeClr>
                </a:solidFill>
              </a:rPr>
              <a:t>Presenters will have to bare in mind to submit their power-point presentations </a:t>
            </a:r>
            <a:r>
              <a:rPr lang="en-US" sz="1900" b="1" dirty="0" smtClean="0">
                <a:solidFill>
                  <a:schemeClr val="accent6">
                    <a:lumMod val="50000"/>
                  </a:schemeClr>
                </a:solidFill>
              </a:rPr>
              <a:t>three days </a:t>
            </a:r>
            <a:r>
              <a:rPr lang="en-US" sz="1900" dirty="0" smtClean="0">
                <a:solidFill>
                  <a:schemeClr val="accent6">
                    <a:lumMod val="50000"/>
                  </a:schemeClr>
                </a:solidFill>
              </a:rPr>
              <a:t>prior the day of presenting to the following e-mail address: </a:t>
            </a:r>
            <a:r>
              <a:rPr lang="en-US" sz="1900" dirty="0" smtClean="0">
                <a:solidFill>
                  <a:schemeClr val="accent6">
                    <a:lumMod val="50000"/>
                  </a:schemeClr>
                </a:solidFill>
                <a:hlinkClick r:id="rId4"/>
              </a:rPr>
              <a:t>radostina.mihaleva@fmi.uni-sofia.bg</a:t>
            </a:r>
            <a:endParaRPr lang="en-US" sz="1900" dirty="0" smtClean="0">
              <a:solidFill>
                <a:schemeClr val="accent6">
                  <a:lumMod val="50000"/>
                </a:schemeClr>
              </a:solidFill>
            </a:endParaRPr>
          </a:p>
          <a:p>
            <a:pPr lvl="0" algn="l" rtl="0">
              <a:spcBef>
                <a:spcPts val="0"/>
              </a:spcBef>
              <a:spcAft>
                <a:spcPts val="0"/>
              </a:spcAft>
            </a:pPr>
            <a:r>
              <a:rPr lang="en-US" sz="1900" dirty="0" smtClean="0">
                <a:solidFill>
                  <a:schemeClr val="accent6">
                    <a:lumMod val="50000"/>
                  </a:schemeClr>
                </a:solidFill>
              </a:rPr>
              <a:t>They should label their files using two of their names and </a:t>
            </a:r>
            <a:r>
              <a:rPr lang="en-US" sz="1900" dirty="0" smtClean="0">
                <a:solidFill>
                  <a:schemeClr val="bg1"/>
                </a:solidFill>
              </a:rPr>
              <a:t>their topic, e.g. </a:t>
            </a:r>
          </a:p>
          <a:p>
            <a:pPr lvl="0" algn="l" rtl="0">
              <a:spcBef>
                <a:spcPts val="0"/>
              </a:spcBef>
              <a:spcAft>
                <a:spcPts val="0"/>
              </a:spcAft>
            </a:pPr>
            <a:r>
              <a:rPr lang="en-US" sz="1900" dirty="0" smtClean="0">
                <a:solidFill>
                  <a:schemeClr val="accent6">
                    <a:lumMod val="50000"/>
                  </a:schemeClr>
                </a:solidFill>
              </a:rPr>
              <a:t>Ivan Ivanov-Internet of Things</a:t>
            </a:r>
            <a:endParaRPr sz="1900" dirty="0">
              <a:solidFill>
                <a:schemeClr val="accent6">
                  <a:lumMod val="50000"/>
                </a:schemeClr>
              </a:solidFill>
            </a:endParaRPr>
          </a:p>
        </p:txBody>
      </p:sp>
      <p:pic>
        <p:nvPicPr>
          <p:cNvPr id="295" name="Google Shape;295;p44"/>
          <p:cNvPicPr preferRelativeResize="0"/>
          <p:nvPr/>
        </p:nvPicPr>
        <p:blipFill>
          <a:blip r:embed="rId5">
            <a:alphaModFix/>
          </a:blip>
          <a:stretch>
            <a:fillRect/>
          </a:stretch>
        </p:blipFill>
        <p:spPr>
          <a:xfrm>
            <a:off x="7950" y="22582"/>
            <a:ext cx="3877527" cy="1084400"/>
          </a:xfrm>
          <a:prstGeom prst="rect">
            <a:avLst/>
          </a:prstGeom>
          <a:noFill/>
          <a:ln>
            <a:noFill/>
          </a:ln>
        </p:spPr>
      </p:pic>
      <p:pic>
        <p:nvPicPr>
          <p:cNvPr id="296" name="Google Shape;296;p44"/>
          <p:cNvPicPr preferRelativeResize="0"/>
          <p:nvPr/>
        </p:nvPicPr>
        <p:blipFill>
          <a:blip r:embed="rId6">
            <a:alphaModFix/>
          </a:blip>
          <a:stretch>
            <a:fillRect/>
          </a:stretch>
        </p:blipFill>
        <p:spPr>
          <a:xfrm>
            <a:off x="6855350" y="0"/>
            <a:ext cx="2296600" cy="1936224"/>
          </a:xfrm>
          <a:prstGeom prst="rect">
            <a:avLst/>
          </a:prstGeom>
          <a:noFill/>
          <a:ln>
            <a:noFill/>
          </a:ln>
        </p:spPr>
      </p:pic>
      <p:pic>
        <p:nvPicPr>
          <p:cNvPr id="297" name="Google Shape;297;p44"/>
          <p:cNvPicPr preferRelativeResize="0"/>
          <p:nvPr/>
        </p:nvPicPr>
        <p:blipFill>
          <a:blip r:embed="rId7">
            <a:alphaModFix/>
          </a:blip>
          <a:stretch>
            <a:fillRect/>
          </a:stretch>
        </p:blipFill>
        <p:spPr>
          <a:xfrm>
            <a:off x="9505" y="4330150"/>
            <a:ext cx="2157724" cy="813350"/>
          </a:xfrm>
          <a:prstGeom prst="rect">
            <a:avLst/>
          </a:prstGeom>
          <a:noFill/>
          <a:ln>
            <a:noFill/>
          </a:ln>
        </p:spPr>
      </p:pic>
      <p:sp>
        <p:nvSpPr>
          <p:cNvPr id="298" name="Google Shape;298;p44"/>
          <p:cNvSpPr txBox="1">
            <a:spLocks noGrp="1"/>
          </p:cNvSpPr>
          <p:nvPr>
            <p:ph type="title"/>
          </p:nvPr>
        </p:nvSpPr>
        <p:spPr>
          <a:xfrm>
            <a:off x="152400" y="742950"/>
            <a:ext cx="8762999" cy="990600"/>
          </a:xfrm>
          <a:prstGeom prst="rect">
            <a:avLst/>
          </a:prstGeom>
        </p:spPr>
        <p:txBody>
          <a:bodyPr spcFirstLastPara="1" wrap="square" lIns="91425" tIns="91425" rIns="91425" bIns="91425" anchor="t" anchorCtr="0">
            <a:noAutofit/>
          </a:bodyPr>
          <a:lstStyle/>
          <a:p>
            <a:pPr lvl="0"/>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COMPONENTS OF THE SEMESTER GRADE </a:t>
            </a:r>
            <a:b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AND EVALUATION </a:t>
            </a: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CRITERIA</a:t>
            </a:r>
            <a:endParaRPr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5"/>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4" name="Google Shape;304;p45"/>
          <p:cNvPicPr preferRelativeResize="0"/>
          <p:nvPr/>
        </p:nvPicPr>
        <p:blipFill>
          <a:blip r:embed="rId4">
            <a:alphaModFix amt="63000"/>
          </a:blip>
          <a:stretch>
            <a:fillRect/>
          </a:stretch>
        </p:blipFill>
        <p:spPr>
          <a:xfrm>
            <a:off x="228600" y="1276350"/>
            <a:ext cx="8610600" cy="3429000"/>
          </a:xfrm>
          <a:prstGeom prst="rect">
            <a:avLst/>
          </a:prstGeom>
          <a:noFill/>
          <a:ln>
            <a:noFill/>
          </a:ln>
        </p:spPr>
      </p:pic>
      <p:sp>
        <p:nvSpPr>
          <p:cNvPr id="305" name="Google Shape;305;p45"/>
          <p:cNvSpPr txBox="1">
            <a:spLocks noGrp="1"/>
          </p:cNvSpPr>
          <p:nvPr>
            <p:ph type="title"/>
          </p:nvPr>
        </p:nvSpPr>
        <p:spPr>
          <a:xfrm>
            <a:off x="457200" y="209551"/>
            <a:ext cx="8229600" cy="1066799"/>
          </a:xfrm>
          <a:prstGeom prst="rect">
            <a:avLst/>
          </a:prstGeom>
        </p:spPr>
        <p:txBody>
          <a:bodyPr spcFirstLastPara="1" wrap="square" lIns="91425" tIns="91425" rIns="91425" bIns="91425" anchor="ctr" anchorCtr="0">
            <a:noAutofit/>
          </a:bodyPr>
          <a:lstStyle/>
          <a:p>
            <a:pPr lvl="0"/>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COMPONENTS OF THE SEMESTER GRADE </a:t>
            </a:r>
            <a:b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AND EVALUATION </a:t>
            </a: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CRITERIA</a:t>
            </a:r>
            <a:endParaRPr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Rectangle 3"/>
          <p:cNvSpPr/>
          <p:nvPr/>
        </p:nvSpPr>
        <p:spPr>
          <a:xfrm>
            <a:off x="152400" y="1314066"/>
            <a:ext cx="8839200" cy="3426579"/>
          </a:xfrm>
          <a:prstGeom prst="rect">
            <a:avLst/>
          </a:prstGeom>
        </p:spPr>
        <p:txBody>
          <a:bodyPr wrap="square">
            <a:spAutoFit/>
          </a:bodyPr>
          <a:lstStyle/>
          <a:p>
            <a:pPr marL="0" lvl="0" indent="0">
              <a:spcAft>
                <a:spcPts val="1600"/>
              </a:spcAft>
            </a:pPr>
            <a:r>
              <a:rPr lang="en-US" sz="1900" b="1" dirty="0" smtClean="0">
                <a:solidFill>
                  <a:srgbClr val="7030A0"/>
                </a:solidFill>
              </a:rPr>
              <a:t>2</a:t>
            </a:r>
            <a:r>
              <a:rPr lang="en-US" sz="1900" b="1" dirty="0" smtClean="0">
                <a:solidFill>
                  <a:schemeClr val="accent6">
                    <a:lumMod val="10000"/>
                  </a:schemeClr>
                </a:solidFill>
              </a:rPr>
              <a:t>. </a:t>
            </a:r>
            <a:r>
              <a:rPr lang="en-US" sz="1900" b="1" dirty="0" smtClean="0">
                <a:solidFill>
                  <a:srgbClr val="7030A0"/>
                </a:solidFill>
              </a:rPr>
              <a:t>Written Grammar Test </a:t>
            </a:r>
          </a:p>
          <a:p>
            <a:pPr marL="0" lvl="0" indent="0">
              <a:spcAft>
                <a:spcPts val="1600"/>
              </a:spcAft>
            </a:pPr>
            <a:r>
              <a:rPr lang="en-US" sz="1900" b="1" dirty="0" smtClean="0">
                <a:solidFill>
                  <a:srgbClr val="7030A0"/>
                </a:solidFill>
              </a:rPr>
              <a:t>a/</a:t>
            </a:r>
            <a:r>
              <a:rPr lang="en-US" sz="1900" dirty="0" smtClean="0">
                <a:solidFill>
                  <a:srgbClr val="7030A0"/>
                </a:solidFill>
              </a:rPr>
              <a:t> The written grammar test comprises </a:t>
            </a:r>
            <a:r>
              <a:rPr lang="en-US" sz="1900" b="1" dirty="0" smtClean="0">
                <a:solidFill>
                  <a:srgbClr val="7030A0"/>
                </a:solidFill>
              </a:rPr>
              <a:t>15%</a:t>
            </a:r>
            <a:r>
              <a:rPr lang="en-US" sz="1900" dirty="0" smtClean="0">
                <a:solidFill>
                  <a:srgbClr val="7030A0"/>
                </a:solidFill>
              </a:rPr>
              <a:t> of the semester grade. Students will be notified about the date of the test in advance. They will have </a:t>
            </a:r>
            <a:r>
              <a:rPr lang="en-US" sz="1900" b="1" dirty="0" smtClean="0">
                <a:solidFill>
                  <a:srgbClr val="7030A0"/>
                </a:solidFill>
              </a:rPr>
              <a:t>90 minutes </a:t>
            </a:r>
            <a:r>
              <a:rPr lang="en-US" sz="1900" dirty="0" smtClean="0">
                <a:solidFill>
                  <a:srgbClr val="7030A0"/>
                </a:solidFill>
              </a:rPr>
              <a:t>at their disposal do the test. The test will be done either in the premises of the faculty or online depending on the circumstances.</a:t>
            </a:r>
          </a:p>
          <a:p>
            <a:pPr marL="0" lvl="0" indent="0">
              <a:spcAft>
                <a:spcPts val="1600"/>
              </a:spcAft>
            </a:pPr>
            <a:r>
              <a:rPr lang="en-US" sz="1900" b="1" dirty="0" smtClean="0">
                <a:solidFill>
                  <a:srgbClr val="7030A0"/>
                </a:solidFill>
              </a:rPr>
              <a:t>b/ </a:t>
            </a:r>
            <a:r>
              <a:rPr lang="en-US" sz="1900" dirty="0" smtClean="0">
                <a:solidFill>
                  <a:srgbClr val="7030A0"/>
                </a:solidFill>
              </a:rPr>
              <a:t>The test will include grammar exercises in the context of ICT. The format of the exercises will encompass the following types of exercises: </a:t>
            </a:r>
            <a:r>
              <a:rPr lang="en-US" sz="1900" b="1" dirty="0" smtClean="0">
                <a:solidFill>
                  <a:srgbClr val="7030A0"/>
                </a:solidFill>
              </a:rPr>
              <a:t>open the brackets, match the items with their definitions/functions, true or false, gap-filling, multiple choice questions, deciphering abbreviations in ICT, etc.</a:t>
            </a:r>
            <a:endParaRPr lang="en-US" sz="1900" b="1" dirty="0">
              <a:solidFill>
                <a:srgbClr val="7030A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1"/>
          <p:cNvSpPr txBox="1">
            <a:spLocks noGrp="1"/>
          </p:cNvSpPr>
          <p:nvPr>
            <p:ph type="title"/>
          </p:nvPr>
        </p:nvSpPr>
        <p:spPr>
          <a:xfrm>
            <a:off x="381000" y="0"/>
            <a:ext cx="8305800" cy="4857750"/>
          </a:xfrm>
          <a:prstGeom prst="rect">
            <a:avLst/>
          </a:prstGeom>
        </p:spPr>
        <p:txBody>
          <a:bodyPr spcFirstLastPara="1" wrap="square" lIns="91425" tIns="91425" rIns="91425" bIns="91425" anchor="t" anchorCtr="0">
            <a:noAutofit/>
          </a:bodyPr>
          <a:lstStyle/>
          <a:p>
            <a:pPr marL="0" lvl="0" indent="0">
              <a:spcAft>
                <a:spcPts val="1600"/>
              </a:spcAft>
            </a:pP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COMPONENTS OF THE SEMESTER GRADE </a:t>
            </a:r>
            <a:b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AND </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EVALUATION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CRITERIA</a:t>
            </a:r>
            <a:r>
              <a:rPr lang="en-US" sz="800" b="1" dirty="0" smtClean="0">
                <a:solidFill>
                  <a:schemeClr val="accent6">
                    <a:lumMod val="50000"/>
                  </a:schemeClr>
                </a:solidFill>
              </a:rPr>
              <a:t/>
            </a:r>
            <a:br>
              <a:rPr lang="en-US" sz="800" b="1" dirty="0" smtClean="0">
                <a:solidFill>
                  <a:schemeClr val="accent6">
                    <a:lumMod val="50000"/>
                  </a:schemeClr>
                </a:solidFill>
              </a:rPr>
            </a:br>
            <a:r>
              <a:rPr lang="en-US" sz="1900" b="1" dirty="0" smtClean="0">
                <a:solidFill>
                  <a:srgbClr val="000066"/>
                </a:solidFill>
              </a:rPr>
              <a:t/>
            </a:r>
            <a:br>
              <a:rPr lang="en-US" sz="1900" b="1" dirty="0" smtClean="0">
                <a:solidFill>
                  <a:srgbClr val="000066"/>
                </a:solidFill>
              </a:rPr>
            </a:br>
            <a:r>
              <a:rPr lang="en-US" sz="1900" b="1" dirty="0" smtClean="0">
                <a:solidFill>
                  <a:srgbClr val="CC0099"/>
                </a:solidFill>
              </a:rPr>
              <a:t>3. Essay Writing Test</a:t>
            </a:r>
            <a:r>
              <a:rPr lang="en-US" sz="800" b="1" dirty="0" smtClean="0">
                <a:solidFill>
                  <a:srgbClr val="CC0099"/>
                </a:solidFill>
              </a:rPr>
              <a:t/>
            </a:r>
            <a:br>
              <a:rPr lang="en-US" sz="800" b="1" dirty="0" smtClean="0">
                <a:solidFill>
                  <a:srgbClr val="CC0099"/>
                </a:solidFill>
              </a:rPr>
            </a:br>
            <a:r>
              <a:rPr lang="en-US" sz="1900" b="1" dirty="0" smtClean="0">
                <a:solidFill>
                  <a:srgbClr val="CC0099"/>
                </a:solidFill>
              </a:rPr>
              <a:t>a/ </a:t>
            </a:r>
            <a:r>
              <a:rPr lang="en-US" sz="1900" dirty="0" smtClean="0">
                <a:solidFill>
                  <a:srgbClr val="CC0099"/>
                </a:solidFill>
              </a:rPr>
              <a:t>An essay writing test </a:t>
            </a:r>
            <a:r>
              <a:rPr lang="en-US" sz="1900" dirty="0">
                <a:solidFill>
                  <a:srgbClr val="CC0099"/>
                </a:solidFill>
              </a:rPr>
              <a:t>comprises </a:t>
            </a:r>
            <a:r>
              <a:rPr lang="en-US" sz="1900" b="1" dirty="0">
                <a:solidFill>
                  <a:srgbClr val="CC0099"/>
                </a:solidFill>
              </a:rPr>
              <a:t>15%</a:t>
            </a:r>
            <a:r>
              <a:rPr lang="en-US" sz="1900" dirty="0">
                <a:solidFill>
                  <a:srgbClr val="CC0099"/>
                </a:solidFill>
              </a:rPr>
              <a:t> of the semester grade. Students will </a:t>
            </a:r>
            <a:r>
              <a:rPr lang="en-US" sz="1900" dirty="0" smtClean="0">
                <a:solidFill>
                  <a:srgbClr val="CC0099"/>
                </a:solidFill>
              </a:rPr>
              <a:t>know the </a:t>
            </a:r>
            <a:r>
              <a:rPr lang="en-US" sz="1900" dirty="0">
                <a:solidFill>
                  <a:srgbClr val="CC0099"/>
                </a:solidFill>
              </a:rPr>
              <a:t>date of the test in advance. They will have </a:t>
            </a:r>
            <a:r>
              <a:rPr lang="en-US" sz="1900" b="1" dirty="0">
                <a:solidFill>
                  <a:srgbClr val="CC0099"/>
                </a:solidFill>
              </a:rPr>
              <a:t>90 minutes </a:t>
            </a:r>
            <a:r>
              <a:rPr lang="en-US" sz="1900" dirty="0" smtClean="0">
                <a:solidFill>
                  <a:srgbClr val="CC0099"/>
                </a:solidFill>
              </a:rPr>
              <a:t>do </a:t>
            </a:r>
            <a:r>
              <a:rPr lang="en-US" sz="1900" dirty="0">
                <a:solidFill>
                  <a:srgbClr val="CC0099"/>
                </a:solidFill>
              </a:rPr>
              <a:t>the </a:t>
            </a:r>
            <a:r>
              <a:rPr lang="en-US" sz="1900" dirty="0" smtClean="0">
                <a:solidFill>
                  <a:srgbClr val="CC0099"/>
                </a:solidFill>
              </a:rPr>
              <a:t>test either </a:t>
            </a:r>
            <a:r>
              <a:rPr lang="en-US" sz="1900" dirty="0">
                <a:solidFill>
                  <a:srgbClr val="CC0099"/>
                </a:solidFill>
              </a:rPr>
              <a:t>in the premises of the faculty or </a:t>
            </a:r>
            <a:r>
              <a:rPr lang="en-US" sz="1900" dirty="0" smtClean="0">
                <a:solidFill>
                  <a:srgbClr val="CC0099"/>
                </a:solidFill>
              </a:rPr>
              <a:t>online.  </a:t>
            </a:r>
            <a:r>
              <a:rPr lang="en-US" sz="800" dirty="0">
                <a:solidFill>
                  <a:srgbClr val="CC0099"/>
                </a:solidFill>
              </a:rPr>
              <a:t/>
            </a:r>
            <a:br>
              <a:rPr lang="en-US" sz="800" dirty="0">
                <a:solidFill>
                  <a:srgbClr val="CC0099"/>
                </a:solidFill>
              </a:rPr>
            </a:br>
            <a:r>
              <a:rPr lang="en-US" sz="1900" b="1" dirty="0" smtClean="0">
                <a:solidFill>
                  <a:srgbClr val="7030A0"/>
                </a:solidFill>
              </a:rPr>
              <a:t>b/ </a:t>
            </a:r>
            <a:r>
              <a:rPr lang="en-US" sz="1900" dirty="0" smtClean="0">
                <a:solidFill>
                  <a:srgbClr val="7030A0"/>
                </a:solidFill>
              </a:rPr>
              <a:t>Students will have to observe all the rules of essay writing. There will be a revision of those.</a:t>
            </a:r>
            <a:br>
              <a:rPr lang="en-US" sz="1900" dirty="0" smtClean="0">
                <a:solidFill>
                  <a:srgbClr val="7030A0"/>
                </a:solidFill>
              </a:rPr>
            </a:br>
            <a:r>
              <a:rPr lang="en-US" sz="1900" b="1" dirty="0" smtClean="0">
                <a:solidFill>
                  <a:srgbClr val="993366"/>
                </a:solidFill>
              </a:rPr>
              <a:t>c/ </a:t>
            </a:r>
            <a:r>
              <a:rPr lang="en-US" sz="1900" dirty="0" smtClean="0">
                <a:solidFill>
                  <a:srgbClr val="993366"/>
                </a:solidFill>
              </a:rPr>
              <a:t>Each student will be given the choice between two topics in the sphere of ICT and will choose only one topic to write an essay of </a:t>
            </a:r>
            <a:r>
              <a:rPr lang="en-US" sz="1900" b="1" dirty="0" smtClean="0">
                <a:solidFill>
                  <a:srgbClr val="993366"/>
                </a:solidFill>
              </a:rPr>
              <a:t>360-400 words</a:t>
            </a:r>
            <a:r>
              <a:rPr lang="en-US" sz="1900" dirty="0" smtClean="0">
                <a:solidFill>
                  <a:srgbClr val="993366"/>
                </a:solidFill>
              </a:rPr>
              <a:t>. There will be two types of topics, namely 1) </a:t>
            </a:r>
            <a:r>
              <a:rPr lang="en-US" sz="1900" i="1" dirty="0" smtClean="0">
                <a:solidFill>
                  <a:srgbClr val="993366"/>
                </a:solidFill>
              </a:rPr>
              <a:t>Advantages and Disadvantages of …</a:t>
            </a:r>
            <a:r>
              <a:rPr lang="en-US" sz="1900" dirty="0" smtClean="0">
                <a:solidFill>
                  <a:srgbClr val="993366"/>
                </a:solidFill>
              </a:rPr>
              <a:t> and 2) </a:t>
            </a:r>
            <a:r>
              <a:rPr lang="en-US" sz="1900" i="1" dirty="0" smtClean="0">
                <a:solidFill>
                  <a:srgbClr val="993366"/>
                </a:solidFill>
              </a:rPr>
              <a:t>A statement. Do you agree?</a:t>
            </a:r>
            <a:br>
              <a:rPr lang="en-US" sz="1900" i="1" dirty="0" smtClean="0">
                <a:solidFill>
                  <a:srgbClr val="993366"/>
                </a:solidFill>
              </a:rPr>
            </a:br>
            <a:r>
              <a:rPr lang="en-US" sz="1900" dirty="0" smtClean="0">
                <a:solidFill>
                  <a:srgbClr val="993366"/>
                </a:solidFill>
              </a:rPr>
              <a:t>Examples: 1) </a:t>
            </a:r>
            <a:r>
              <a:rPr lang="en-US" sz="1900" i="1" dirty="0" smtClean="0">
                <a:solidFill>
                  <a:srgbClr val="993366"/>
                </a:solidFill>
              </a:rPr>
              <a:t>Advantages and Disadvantages of </a:t>
            </a:r>
            <a:r>
              <a:rPr lang="en-US" sz="1900" i="1" dirty="0" err="1" smtClean="0">
                <a:solidFill>
                  <a:srgbClr val="993366"/>
                </a:solidFill>
              </a:rPr>
              <a:t>IoT</a:t>
            </a:r>
            <a:r>
              <a:rPr lang="en-US" sz="1900" i="1" dirty="0" smtClean="0">
                <a:solidFill>
                  <a:srgbClr val="993366"/>
                </a:solidFill>
              </a:rPr>
              <a:t> </a:t>
            </a:r>
            <a:r>
              <a:rPr lang="en-US" sz="1900" dirty="0" smtClean="0">
                <a:solidFill>
                  <a:srgbClr val="993366"/>
                </a:solidFill>
              </a:rPr>
              <a:t>and 2) </a:t>
            </a:r>
            <a:r>
              <a:rPr lang="en-US" sz="1900" i="1" dirty="0" smtClean="0">
                <a:solidFill>
                  <a:srgbClr val="993366"/>
                </a:solidFill>
              </a:rPr>
              <a:t>Computers Make the World </a:t>
            </a:r>
            <a:r>
              <a:rPr lang="en-US" sz="1900" i="1" dirty="0">
                <a:solidFill>
                  <a:srgbClr val="993366"/>
                </a:solidFill>
              </a:rPr>
              <a:t>S</a:t>
            </a:r>
            <a:r>
              <a:rPr lang="en-US" sz="1900" i="1" dirty="0" smtClean="0">
                <a:solidFill>
                  <a:srgbClr val="993366"/>
                </a:solidFill>
              </a:rPr>
              <a:t>maller and Smarter. Do you agree? </a:t>
            </a:r>
            <a:r>
              <a:rPr lang="en-US" b="1" i="1" dirty="0" smtClean="0">
                <a:solidFill>
                  <a:srgbClr val="993366"/>
                </a:solidFill>
              </a:rPr>
              <a:t/>
            </a:r>
            <a:br>
              <a:rPr lang="en-US" b="1" i="1" dirty="0" smtClean="0">
                <a:solidFill>
                  <a:srgbClr val="993366"/>
                </a:solidFill>
              </a:rPr>
            </a:br>
            <a:r>
              <a:rPr lang="en-US" b="1" dirty="0">
                <a:solidFill>
                  <a:srgbClr val="000066"/>
                </a:solidFill>
              </a:rPr>
              <a:t/>
            </a:r>
            <a:br>
              <a:rPr lang="en-US" b="1" dirty="0">
                <a:solidFill>
                  <a:srgbClr val="000066"/>
                </a:solidFill>
              </a:rPr>
            </a:br>
            <a:endParaRPr dirty="0">
              <a:solidFill>
                <a:srgbClr val="000066"/>
              </a:solidFill>
            </a:endParaRPr>
          </a:p>
        </p:txBody>
      </p:sp>
      <p:grpSp>
        <p:nvGrpSpPr>
          <p:cNvPr id="445" name="Google Shape;445;p51"/>
          <p:cNvGrpSpPr/>
          <p:nvPr/>
        </p:nvGrpSpPr>
        <p:grpSpPr>
          <a:xfrm>
            <a:off x="1143001" y="1661225"/>
            <a:ext cx="6274372" cy="2393483"/>
            <a:chOff x="235800" y="830650"/>
            <a:chExt cx="8746321" cy="4588844"/>
          </a:xfrm>
        </p:grpSpPr>
        <p:sp>
          <p:nvSpPr>
            <p:cNvPr id="446" name="Google Shape;446;p51"/>
            <p:cNvSpPr/>
            <p:nvPr/>
          </p:nvSpPr>
          <p:spPr>
            <a:xfrm>
              <a:off x="235800" y="833690"/>
              <a:ext cx="2592225" cy="4585804"/>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5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flipH="1">
              <a:off x="8942245" y="1089650"/>
              <a:ext cx="39876"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51"/>
          <p:cNvSpPr txBox="1"/>
          <p:nvPr/>
        </p:nvSpPr>
        <p:spPr>
          <a:xfrm flipH="1">
            <a:off x="9982199" y="2928887"/>
            <a:ext cx="76201"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
        <p:nvSpPr>
          <p:cNvPr id="453" name="Google Shape;453;p51"/>
          <p:cNvSpPr txBox="1"/>
          <p:nvPr/>
        </p:nvSpPr>
        <p:spPr>
          <a:xfrm>
            <a:off x="9525000" y="3247352"/>
            <a:ext cx="761999" cy="8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600" dirty="0">
              <a:solidFill>
                <a:srgbClr val="434343"/>
              </a:solidFill>
              <a:latin typeface="Quicksand Light"/>
              <a:ea typeface="Quicksand Light"/>
              <a:cs typeface="Quicksand Light"/>
              <a:sym typeface="Quicksand Light"/>
            </a:endParaRPr>
          </a:p>
        </p:txBody>
      </p:sp>
      <p:sp>
        <p:nvSpPr>
          <p:cNvPr id="454" name="Google Shape;454;p51"/>
          <p:cNvSpPr txBox="1"/>
          <p:nvPr/>
        </p:nvSpPr>
        <p:spPr>
          <a:xfrm>
            <a:off x="10020298" y="1264325"/>
            <a:ext cx="571501"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
        <p:nvSpPr>
          <p:cNvPr id="455" name="Google Shape;455;p51"/>
          <p:cNvSpPr txBox="1"/>
          <p:nvPr/>
        </p:nvSpPr>
        <p:spPr>
          <a:xfrm>
            <a:off x="7417372" y="1727560"/>
            <a:ext cx="1629300" cy="8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600" dirty="0">
              <a:solidFill>
                <a:srgbClr val="434343"/>
              </a:solidFill>
              <a:latin typeface="Quicksand Light"/>
              <a:ea typeface="Quicksand Light"/>
              <a:cs typeface="Quicksand Light"/>
              <a:sym typeface="Quicksand 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pSp>
        <p:nvGrpSpPr>
          <p:cNvPr id="880" name="Google Shape;880;p65"/>
          <p:cNvGrpSpPr/>
          <p:nvPr/>
        </p:nvGrpSpPr>
        <p:grpSpPr>
          <a:xfrm>
            <a:off x="3946897" y="860076"/>
            <a:ext cx="3510929" cy="3384201"/>
            <a:chOff x="4230376" y="860076"/>
            <a:chExt cx="3510929" cy="3384201"/>
          </a:xfrm>
        </p:grpSpPr>
        <p:pic>
          <p:nvPicPr>
            <p:cNvPr id="881" name="Google Shape;881;p65"/>
            <p:cNvPicPr preferRelativeResize="0"/>
            <p:nvPr/>
          </p:nvPicPr>
          <p:blipFill>
            <a:blip r:embed="rId3">
              <a:alphaModFix/>
            </a:blip>
            <a:stretch>
              <a:fillRect/>
            </a:stretch>
          </p:blipFill>
          <p:spPr>
            <a:xfrm rot="5400000">
              <a:off x="3274788" y="1815664"/>
              <a:ext cx="3384201" cy="1473025"/>
            </a:xfrm>
            <a:prstGeom prst="rect">
              <a:avLst/>
            </a:prstGeom>
            <a:noFill/>
            <a:ln>
              <a:noFill/>
            </a:ln>
          </p:spPr>
        </p:pic>
        <p:pic>
          <p:nvPicPr>
            <p:cNvPr id="882" name="Google Shape;882;p65"/>
            <p:cNvPicPr preferRelativeResize="0"/>
            <p:nvPr/>
          </p:nvPicPr>
          <p:blipFill>
            <a:blip r:embed="rId4">
              <a:alphaModFix/>
            </a:blip>
            <a:stretch>
              <a:fillRect/>
            </a:stretch>
          </p:blipFill>
          <p:spPr>
            <a:xfrm rot="5400000">
              <a:off x="5344993" y="1844750"/>
              <a:ext cx="3380975" cy="1411650"/>
            </a:xfrm>
            <a:prstGeom prst="rect">
              <a:avLst/>
            </a:prstGeom>
            <a:noFill/>
            <a:ln>
              <a:noFill/>
            </a:ln>
          </p:spPr>
        </p:pic>
      </p:grpSp>
      <p:sp>
        <p:nvSpPr>
          <p:cNvPr id="883" name="Google Shape;883;p65"/>
          <p:cNvSpPr txBox="1">
            <a:spLocks noGrp="1"/>
          </p:cNvSpPr>
          <p:nvPr>
            <p:ph type="title"/>
          </p:nvPr>
        </p:nvSpPr>
        <p:spPr>
          <a:xfrm>
            <a:off x="726224" y="133350"/>
            <a:ext cx="7579575" cy="877662"/>
          </a:xfrm>
          <a:prstGeom prst="rect">
            <a:avLst/>
          </a:prstGeom>
        </p:spPr>
        <p:txBody>
          <a:bodyPr spcFirstLastPara="1" wrap="square" lIns="91425" tIns="91425" rIns="91425" bIns="91425" anchor="t" anchorCtr="0">
            <a:noAutofit/>
          </a:bodyPr>
          <a:lstStyle/>
          <a:p>
            <a:pPr lvl="0" algn="ct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COMPONENTS OF THE SEMESTER GRADE </a:t>
            </a:r>
            <a:b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b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AND EVALUATION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CRITERIA</a:t>
            </a:r>
            <a:endParaRP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884" name="Google Shape;884;p65"/>
          <p:cNvSpPr txBox="1">
            <a:spLocks noGrp="1"/>
          </p:cNvSpPr>
          <p:nvPr>
            <p:ph type="subTitle" idx="1"/>
          </p:nvPr>
        </p:nvSpPr>
        <p:spPr>
          <a:xfrm>
            <a:off x="381000" y="1123950"/>
            <a:ext cx="8381999" cy="3505200"/>
          </a:xfrm>
          <a:prstGeom prst="rect">
            <a:avLst/>
          </a:prstGeom>
        </p:spPr>
        <p:txBody>
          <a:bodyPr spcFirstLastPara="1" wrap="square" lIns="91425" tIns="91425" rIns="91425" bIns="91425" anchor="t" anchorCtr="0">
            <a:noAutofit/>
          </a:bodyPr>
          <a:lstStyle/>
          <a:p>
            <a:pPr marL="0" lvl="0" indent="0" algn="just"/>
            <a:r>
              <a:rPr lang="en-US" sz="1900" b="1" dirty="0">
                <a:solidFill>
                  <a:srgbClr val="CC00CC"/>
                </a:solidFill>
              </a:rPr>
              <a:t>3. Essay Writing </a:t>
            </a:r>
            <a:r>
              <a:rPr lang="en-US" sz="1900" b="1" dirty="0" smtClean="0">
                <a:solidFill>
                  <a:srgbClr val="CC00CC"/>
                </a:solidFill>
              </a:rPr>
              <a:t>Test</a:t>
            </a:r>
          </a:p>
          <a:p>
            <a:pPr marL="0" lvl="0" indent="0" algn="just"/>
            <a:endParaRPr lang="en-US" sz="1900" dirty="0" smtClean="0">
              <a:solidFill>
                <a:srgbClr val="660066"/>
              </a:solidFill>
            </a:endParaRPr>
          </a:p>
          <a:p>
            <a:pPr marL="0" lvl="0" indent="0" algn="just" rtl="0">
              <a:spcBef>
                <a:spcPts val="0"/>
              </a:spcBef>
              <a:buNone/>
            </a:pPr>
            <a:r>
              <a:rPr lang="en-US" sz="1900" b="1" dirty="0" smtClean="0">
                <a:solidFill>
                  <a:srgbClr val="9900CC"/>
                </a:solidFill>
              </a:rPr>
              <a:t>d/ Essay Assessment Criteria</a:t>
            </a:r>
          </a:p>
          <a:p>
            <a:pPr marL="0" lvl="0" indent="0" algn="just" rtl="0">
              <a:spcBef>
                <a:spcPts val="0"/>
              </a:spcBef>
              <a:buNone/>
            </a:pPr>
            <a:endParaRPr lang="en-US" sz="1900" dirty="0" smtClean="0">
              <a:solidFill>
                <a:srgbClr val="9900CC"/>
              </a:solidFill>
            </a:endParaRPr>
          </a:p>
          <a:p>
            <a:pPr marL="0" lvl="0" indent="0" algn="just" rtl="0">
              <a:spcBef>
                <a:spcPts val="0"/>
              </a:spcBef>
              <a:spcAft>
                <a:spcPts val="1600"/>
              </a:spcAft>
              <a:buNone/>
            </a:pPr>
            <a:r>
              <a:rPr lang="en-US" sz="1900" b="1" dirty="0" smtClean="0">
                <a:solidFill>
                  <a:srgbClr val="9900CC"/>
                </a:solidFill>
              </a:rPr>
              <a:t>CONTENT</a:t>
            </a:r>
            <a:r>
              <a:rPr lang="en-US" sz="1900" dirty="0" smtClean="0">
                <a:solidFill>
                  <a:srgbClr val="9900CC"/>
                </a:solidFill>
              </a:rPr>
              <a:t> (25%) focuses on how well students have fulfilled the task, in other words if students have done what they were asked to. This criterion focuses on the main idea.</a:t>
            </a:r>
          </a:p>
          <a:p>
            <a:pPr marL="0" lvl="0" indent="0" algn="just" rtl="0">
              <a:spcBef>
                <a:spcPts val="0"/>
              </a:spcBef>
              <a:spcAft>
                <a:spcPts val="1600"/>
              </a:spcAft>
              <a:buNone/>
            </a:pPr>
            <a:r>
              <a:rPr lang="en-US" sz="1900" b="1" dirty="0" smtClean="0">
                <a:solidFill>
                  <a:schemeClr val="accent4">
                    <a:lumMod val="50000"/>
                  </a:schemeClr>
                </a:solidFill>
              </a:rPr>
              <a:t>COMMUNICATIVE ACHIEVEMENT </a:t>
            </a:r>
            <a:r>
              <a:rPr lang="en-US" sz="1900" dirty="0" smtClean="0">
                <a:solidFill>
                  <a:schemeClr val="accent4">
                    <a:lumMod val="50000"/>
                  </a:schemeClr>
                </a:solidFill>
              </a:rPr>
              <a:t>(25 %) focuses on whether students have used the appropriate register, for example formal or informal. Students will have to make sure that their arguments are easy to follow. </a:t>
            </a:r>
          </a:p>
          <a:p>
            <a:pPr marL="0" lvl="0" indent="0" algn="l" rtl="0">
              <a:spcBef>
                <a:spcPts val="0"/>
              </a:spcBef>
              <a:spcAft>
                <a:spcPts val="1600"/>
              </a:spcAft>
              <a:buNone/>
            </a:pPr>
            <a:endParaRPr sz="1900" dirty="0">
              <a:solidFill>
                <a:schemeClr val="accent4">
                  <a:lumMod val="50000"/>
                </a:schemeClr>
              </a:solidFill>
            </a:endParaRPr>
          </a:p>
        </p:txBody>
      </p:sp>
    </p:spTree>
    <p:extLst>
      <p:ext uri="{BB962C8B-B14F-4D97-AF65-F5344CB8AC3E}">
        <p14:creationId xmlns:p14="http://schemas.microsoft.com/office/powerpoint/2010/main" val="14513087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pSp>
        <p:nvGrpSpPr>
          <p:cNvPr id="880" name="Google Shape;880;p65"/>
          <p:cNvGrpSpPr/>
          <p:nvPr/>
        </p:nvGrpSpPr>
        <p:grpSpPr>
          <a:xfrm>
            <a:off x="3946897" y="860076"/>
            <a:ext cx="3510929" cy="3384201"/>
            <a:chOff x="4230376" y="860076"/>
            <a:chExt cx="3510929" cy="3384201"/>
          </a:xfrm>
        </p:grpSpPr>
        <p:pic>
          <p:nvPicPr>
            <p:cNvPr id="881" name="Google Shape;881;p65"/>
            <p:cNvPicPr preferRelativeResize="0"/>
            <p:nvPr/>
          </p:nvPicPr>
          <p:blipFill>
            <a:blip r:embed="rId3">
              <a:alphaModFix/>
            </a:blip>
            <a:stretch>
              <a:fillRect/>
            </a:stretch>
          </p:blipFill>
          <p:spPr>
            <a:xfrm rot="5400000">
              <a:off x="3274788" y="1815664"/>
              <a:ext cx="3384201" cy="1473025"/>
            </a:xfrm>
            <a:prstGeom prst="rect">
              <a:avLst/>
            </a:prstGeom>
            <a:noFill/>
            <a:ln>
              <a:noFill/>
            </a:ln>
          </p:spPr>
        </p:pic>
        <p:pic>
          <p:nvPicPr>
            <p:cNvPr id="882" name="Google Shape;882;p65"/>
            <p:cNvPicPr preferRelativeResize="0"/>
            <p:nvPr/>
          </p:nvPicPr>
          <p:blipFill>
            <a:blip r:embed="rId4">
              <a:alphaModFix/>
            </a:blip>
            <a:stretch>
              <a:fillRect/>
            </a:stretch>
          </p:blipFill>
          <p:spPr>
            <a:xfrm rot="5400000">
              <a:off x="5344993" y="1844750"/>
              <a:ext cx="3380975" cy="1411650"/>
            </a:xfrm>
            <a:prstGeom prst="rect">
              <a:avLst/>
            </a:prstGeom>
            <a:noFill/>
            <a:ln>
              <a:noFill/>
            </a:ln>
          </p:spPr>
        </p:pic>
      </p:grpSp>
      <p:sp>
        <p:nvSpPr>
          <p:cNvPr id="883" name="Google Shape;883;p65"/>
          <p:cNvSpPr txBox="1">
            <a:spLocks noGrp="1"/>
          </p:cNvSpPr>
          <p:nvPr>
            <p:ph type="title"/>
          </p:nvPr>
        </p:nvSpPr>
        <p:spPr>
          <a:xfrm>
            <a:off x="726224" y="133350"/>
            <a:ext cx="7579575" cy="877662"/>
          </a:xfrm>
          <a:prstGeom prst="rect">
            <a:avLst/>
          </a:prstGeom>
        </p:spPr>
        <p:txBody>
          <a:bodyPr spcFirstLastPara="1" wrap="square" lIns="91425" tIns="91425" rIns="91425" bIns="91425" anchor="t" anchorCtr="0">
            <a:noAutofit/>
          </a:bodyPr>
          <a:lstStyle/>
          <a:p>
            <a:pPr lvl="0" algn="ctr"/>
            <a:r>
              <a:rPr lang="en-US"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COMPONENTS OF THE SEMESTER GRADE </a:t>
            </a:r>
            <a:br>
              <a:rPr lang="en-US"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br>
            <a:r>
              <a:rPr lang="en-US"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AND EVALUATION </a:t>
            </a:r>
            <a:r>
              <a:rPr lang="en-US"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CRITERIA</a:t>
            </a:r>
            <a:endParaRPr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884" name="Google Shape;884;p65"/>
          <p:cNvSpPr txBox="1">
            <a:spLocks noGrp="1"/>
          </p:cNvSpPr>
          <p:nvPr>
            <p:ph type="subTitle" idx="1"/>
          </p:nvPr>
        </p:nvSpPr>
        <p:spPr>
          <a:xfrm>
            <a:off x="152400" y="1123950"/>
            <a:ext cx="8763000" cy="3733800"/>
          </a:xfrm>
          <a:prstGeom prst="rect">
            <a:avLst/>
          </a:prstGeom>
        </p:spPr>
        <p:txBody>
          <a:bodyPr spcFirstLastPara="1" wrap="square" lIns="91425" tIns="91425" rIns="91425" bIns="91425" anchor="t" anchorCtr="0">
            <a:noAutofit/>
          </a:bodyPr>
          <a:lstStyle/>
          <a:p>
            <a:pPr marL="0" lvl="0" indent="0" algn="just" rtl="0">
              <a:spcBef>
                <a:spcPts val="0"/>
              </a:spcBef>
              <a:buNone/>
            </a:pPr>
            <a:r>
              <a:rPr lang="en-US" sz="1900" b="1" dirty="0" smtClean="0">
                <a:solidFill>
                  <a:srgbClr val="9900CC"/>
                </a:solidFill>
              </a:rPr>
              <a:t>Essay Assessment Criteria</a:t>
            </a:r>
          </a:p>
          <a:p>
            <a:pPr marL="0" lvl="0" indent="0" algn="just" rtl="0">
              <a:spcBef>
                <a:spcPts val="0"/>
              </a:spcBef>
              <a:buNone/>
            </a:pPr>
            <a:endParaRPr lang="en-US" sz="1900" dirty="0" smtClean="0">
              <a:solidFill>
                <a:srgbClr val="9900CC"/>
              </a:solidFill>
            </a:endParaRPr>
          </a:p>
          <a:p>
            <a:pPr marL="0" lvl="0" indent="0" algn="just" rtl="0">
              <a:spcBef>
                <a:spcPts val="0"/>
              </a:spcBef>
              <a:spcAft>
                <a:spcPts val="1600"/>
              </a:spcAft>
              <a:buNone/>
            </a:pPr>
            <a:r>
              <a:rPr lang="en-US" sz="1900" b="1" dirty="0" smtClean="0">
                <a:solidFill>
                  <a:schemeClr val="accent3">
                    <a:lumMod val="75000"/>
                  </a:schemeClr>
                </a:solidFill>
              </a:rPr>
              <a:t>ORGANIZATION</a:t>
            </a:r>
            <a:r>
              <a:rPr lang="en-US" sz="1900" dirty="0" smtClean="0">
                <a:solidFill>
                  <a:schemeClr val="accent3">
                    <a:lumMod val="75000"/>
                  </a:schemeClr>
                </a:solidFill>
              </a:rPr>
              <a:t> (25%) focuses on the way students put together the pieces of writing, in other words if it is logical and ordered with good use of linking devices. Students are advised to make a plan before they start. They should outline the main ideas in an introduction and organize their essays in well-defined paragraphs.</a:t>
            </a:r>
          </a:p>
          <a:p>
            <a:pPr marL="0" lvl="0" indent="0" algn="just" rtl="0">
              <a:spcBef>
                <a:spcPts val="0"/>
              </a:spcBef>
              <a:spcAft>
                <a:spcPts val="1600"/>
              </a:spcAft>
              <a:buNone/>
            </a:pPr>
            <a:r>
              <a:rPr lang="en-US" sz="1900" b="1" dirty="0" smtClean="0">
                <a:solidFill>
                  <a:srgbClr val="CC0099"/>
                </a:solidFill>
              </a:rPr>
              <a:t>LANGUAGE</a:t>
            </a:r>
            <a:r>
              <a:rPr lang="en-US" sz="1900" dirty="0" smtClean="0">
                <a:solidFill>
                  <a:srgbClr val="CC0099"/>
                </a:solidFill>
              </a:rPr>
              <a:t> (25%) focuses on vocabulary and grammar. This includes the range of language as well as how accurate it is. Students are advised to rephrase key language where possible, use adjective-noun collocations, include complex clauses and a variety of other structures.</a:t>
            </a:r>
            <a:endParaRPr sz="1900" dirty="0">
              <a:solidFill>
                <a:srgbClr val="CC0099"/>
              </a:solidFill>
            </a:endParaRPr>
          </a:p>
        </p:txBody>
      </p:sp>
    </p:spTree>
    <p:extLst>
      <p:ext uri="{BB962C8B-B14F-4D97-AF65-F5344CB8AC3E}">
        <p14:creationId xmlns:p14="http://schemas.microsoft.com/office/powerpoint/2010/main" val="2663211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53"/>
          <p:cNvPicPr preferRelativeResize="0"/>
          <p:nvPr/>
        </p:nvPicPr>
        <p:blipFill>
          <a:blip r:embed="rId3">
            <a:alphaModFix amt="70000"/>
          </a:blip>
          <a:stretch>
            <a:fillRect/>
          </a:stretch>
        </p:blipFill>
        <p:spPr>
          <a:xfrm>
            <a:off x="1331737" y="1473000"/>
            <a:ext cx="6480526" cy="2197500"/>
          </a:xfrm>
          <a:prstGeom prst="rect">
            <a:avLst/>
          </a:prstGeom>
          <a:noFill/>
          <a:ln>
            <a:noFill/>
          </a:ln>
        </p:spPr>
      </p:pic>
      <p:sp>
        <p:nvSpPr>
          <p:cNvPr id="520" name="Google Shape;520;p53"/>
          <p:cNvSpPr txBox="1">
            <a:spLocks noGrp="1"/>
          </p:cNvSpPr>
          <p:nvPr>
            <p:ph type="title"/>
          </p:nvPr>
        </p:nvSpPr>
        <p:spPr>
          <a:xfrm>
            <a:off x="304800" y="4400550"/>
            <a:ext cx="8610600" cy="457200"/>
          </a:xfrm>
          <a:prstGeom prst="rect">
            <a:avLst/>
          </a:prstGeom>
        </p:spPr>
        <p:txBody>
          <a:bodyPr spcFirstLastPara="1" wrap="square" lIns="91425" tIns="91425" rIns="91425" bIns="91425" anchor="b" anchorCtr="0">
            <a:noAutofit/>
          </a:bodyPr>
          <a:lstStyle/>
          <a:p>
            <a:pPr lvl="0" algn="l"/>
            <a:r>
              <a:rPr lang="en-US" sz="1900" b="1" dirty="0" smtClean="0">
                <a:solidFill>
                  <a:srgbClr val="CC0066"/>
                </a:solidFill>
              </a:rPr>
              <a:t/>
            </a:r>
            <a:br>
              <a:rPr lang="en-US" sz="1900" b="1" dirty="0" smtClean="0">
                <a:solidFill>
                  <a:srgbClr val="CC0066"/>
                </a:solidFill>
              </a:rPr>
            </a:br>
            <a:r>
              <a:rPr lang="en-US" sz="1900" b="1" dirty="0">
                <a:solidFill>
                  <a:srgbClr val="CC0066"/>
                </a:solidFill>
              </a:rPr>
              <a:t/>
            </a:r>
            <a:br>
              <a:rPr lang="en-US" sz="1900" b="1" dirty="0">
                <a:solidFill>
                  <a:srgbClr val="CC0066"/>
                </a:solidFill>
              </a:rPr>
            </a:br>
            <a:r>
              <a:rPr lang="en-US" sz="1900" b="1" dirty="0" smtClean="0">
                <a:solidFill>
                  <a:srgbClr val="CC0066"/>
                </a:solidFill>
              </a:rPr>
              <a:t>4. English-Bulgarian Translation Test</a:t>
            </a:r>
            <a:br>
              <a:rPr lang="en-US" sz="1900" b="1" dirty="0" smtClean="0">
                <a:solidFill>
                  <a:srgbClr val="CC0066"/>
                </a:solidFill>
              </a:rPr>
            </a:br>
            <a:r>
              <a:rPr lang="en-US" sz="1900" b="1" dirty="0" smtClean="0">
                <a:solidFill>
                  <a:srgbClr val="CC0066"/>
                </a:solidFill>
              </a:rPr>
              <a:t/>
            </a:r>
            <a:br>
              <a:rPr lang="en-US" sz="1900" b="1" dirty="0" smtClean="0">
                <a:solidFill>
                  <a:srgbClr val="CC0066"/>
                </a:solidFill>
              </a:rPr>
            </a:br>
            <a:r>
              <a:rPr lang="en-US" sz="1900" b="1" dirty="0" smtClean="0">
                <a:solidFill>
                  <a:srgbClr val="CC0066"/>
                </a:solidFill>
              </a:rPr>
              <a:t>a/ </a:t>
            </a:r>
            <a:r>
              <a:rPr lang="en-US" sz="1900" dirty="0">
                <a:solidFill>
                  <a:srgbClr val="CC0066"/>
                </a:solidFill>
              </a:rPr>
              <a:t>An </a:t>
            </a:r>
            <a:r>
              <a:rPr lang="en-US" sz="1900" dirty="0" smtClean="0">
                <a:solidFill>
                  <a:srgbClr val="CC0066"/>
                </a:solidFill>
              </a:rPr>
              <a:t>English-Bulgarian Translation Test </a:t>
            </a:r>
            <a:r>
              <a:rPr lang="en-US" sz="1900" dirty="0">
                <a:solidFill>
                  <a:srgbClr val="CC0066"/>
                </a:solidFill>
              </a:rPr>
              <a:t>comprises </a:t>
            </a:r>
            <a:r>
              <a:rPr lang="en-US" sz="1900" b="1" dirty="0">
                <a:solidFill>
                  <a:srgbClr val="CC0066"/>
                </a:solidFill>
              </a:rPr>
              <a:t>15%</a:t>
            </a:r>
            <a:r>
              <a:rPr lang="en-US" sz="1900" dirty="0">
                <a:solidFill>
                  <a:srgbClr val="CC0066"/>
                </a:solidFill>
              </a:rPr>
              <a:t> of the semester grade. Students will be notified about the date of the test in advance. They will have </a:t>
            </a:r>
            <a:r>
              <a:rPr lang="en-US" sz="1900" b="1" dirty="0">
                <a:solidFill>
                  <a:srgbClr val="CC0066"/>
                </a:solidFill>
              </a:rPr>
              <a:t>90 minutes </a:t>
            </a:r>
            <a:r>
              <a:rPr lang="en-US" sz="1900" dirty="0">
                <a:solidFill>
                  <a:srgbClr val="CC0066"/>
                </a:solidFill>
              </a:rPr>
              <a:t>at their disposal do the test. The test will be done either in the premises of the faculty or online depending on the circumstances. </a:t>
            </a:r>
            <a:r>
              <a:rPr lang="en-US" sz="1900" dirty="0" smtClean="0">
                <a:solidFill>
                  <a:srgbClr val="CC0066"/>
                </a:solidFill>
              </a:rPr>
              <a:t/>
            </a:r>
            <a:br>
              <a:rPr lang="en-US" sz="1900" dirty="0" smtClean="0">
                <a:solidFill>
                  <a:srgbClr val="CC0066"/>
                </a:solidFill>
              </a:rPr>
            </a:br>
            <a:r>
              <a:rPr lang="en-US" sz="1900" dirty="0" smtClean="0">
                <a:solidFill>
                  <a:srgbClr val="CC0066"/>
                </a:solidFill>
              </a:rPr>
              <a:t/>
            </a:r>
            <a:br>
              <a:rPr lang="en-US" sz="1900" dirty="0" smtClean="0">
                <a:solidFill>
                  <a:srgbClr val="CC0066"/>
                </a:solidFill>
              </a:rPr>
            </a:br>
            <a:r>
              <a:rPr lang="en-US" sz="1900" b="1" dirty="0" smtClean="0">
                <a:solidFill>
                  <a:srgbClr val="CC0066"/>
                </a:solidFill>
              </a:rPr>
              <a:t>b/</a:t>
            </a:r>
            <a:r>
              <a:rPr lang="en-US" sz="1900" dirty="0" smtClean="0">
                <a:solidFill>
                  <a:srgbClr val="CC0066"/>
                </a:solidFill>
              </a:rPr>
              <a:t> The students will be asked to translate a one-page long text of ICT context. Students are expected to try to translate every single special ICT term unless it s widely used in the Bulgarian language.</a:t>
            </a:r>
            <a:r>
              <a:rPr lang="en-US" sz="1900" dirty="0">
                <a:solidFill>
                  <a:srgbClr val="CC0066"/>
                </a:solidFill>
              </a:rPr>
              <a:t/>
            </a:r>
            <a:br>
              <a:rPr lang="en-US" sz="1900" dirty="0">
                <a:solidFill>
                  <a:srgbClr val="CC0066"/>
                </a:solidFill>
              </a:rPr>
            </a:br>
            <a:r>
              <a:rPr lang="en-US" sz="2800" b="1" dirty="0" smtClean="0"/>
              <a:t/>
            </a:r>
            <a:br>
              <a:rPr lang="en-US" sz="2800" b="1" dirty="0" smtClean="0"/>
            </a:br>
            <a:endParaRPr sz="2800" b="1" dirty="0"/>
          </a:p>
        </p:txBody>
      </p:sp>
      <p:sp>
        <p:nvSpPr>
          <p:cNvPr id="521" name="Google Shape;521;p53"/>
          <p:cNvSpPr txBox="1">
            <a:spLocks noGrp="1"/>
          </p:cNvSpPr>
          <p:nvPr>
            <p:ph type="body" idx="1"/>
          </p:nvPr>
        </p:nvSpPr>
        <p:spPr>
          <a:xfrm>
            <a:off x="304800" y="0"/>
            <a:ext cx="8458200" cy="895350"/>
          </a:xfrm>
          <a:prstGeom prst="rect">
            <a:avLst/>
          </a:prstGeom>
        </p:spPr>
        <p:txBody>
          <a:bodyPr spcFirstLastPara="1" wrap="square" lIns="91425" tIns="91425" rIns="91425" bIns="91425" anchor="t" anchorCtr="0">
            <a:noAutofit/>
          </a:bodyPr>
          <a:lstStyle/>
          <a:p>
            <a:pPr marL="0" lvl="0" indent="0">
              <a:spcAft>
                <a:spcPts val="1600"/>
              </a:spcAft>
              <a:buNone/>
            </a:pP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COMPONENTS OF THE SEMESTER GRADE </a:t>
            </a:r>
            <a:b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AND EVALUATION CRITERIA</a:t>
            </a:r>
            <a:endParaRPr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22" name="Google Shape;522;p53"/>
          <p:cNvPicPr preferRelativeResize="0"/>
          <p:nvPr/>
        </p:nvPicPr>
        <p:blipFill>
          <a:blip r:embed="rId4">
            <a:alphaModFix/>
          </a:blip>
          <a:stretch>
            <a:fillRect/>
          </a:stretch>
        </p:blipFill>
        <p:spPr>
          <a:xfrm rot="3599985">
            <a:off x="5314029" y="3588254"/>
            <a:ext cx="1378588" cy="1277733"/>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6"/>
        <p:cNvGrpSpPr/>
        <p:nvPr/>
      </p:nvGrpSpPr>
      <p:grpSpPr>
        <a:xfrm>
          <a:off x="0" y="0"/>
          <a:ext cx="0" cy="0"/>
          <a:chOff x="0" y="0"/>
          <a:chExt cx="0" cy="0"/>
        </a:xfrm>
      </p:grpSpPr>
      <p:sp>
        <p:nvSpPr>
          <p:cNvPr id="627" name="Google Shape;627;p56"/>
          <p:cNvSpPr txBox="1">
            <a:spLocks noGrp="1"/>
          </p:cNvSpPr>
          <p:nvPr>
            <p:ph type="title"/>
          </p:nvPr>
        </p:nvSpPr>
        <p:spPr>
          <a:xfrm>
            <a:off x="152400" y="285750"/>
            <a:ext cx="8686799" cy="914400"/>
          </a:xfrm>
          <a:prstGeom prst="rect">
            <a:avLst/>
          </a:prstGeom>
        </p:spPr>
        <p:txBody>
          <a:bodyPr spcFirstLastPara="1" wrap="square" lIns="91425" tIns="91425" rIns="91425" bIns="91425" anchor="b"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r>
              <a:rPr lang="en-US"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COMPONENTS OF THE SEMESTER GRADE </a:t>
            </a:r>
            <a:br>
              <a:rPr lang="en-US"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AND EVALUATION CRITERIA</a:t>
            </a:r>
            <a:endParaRPr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28" name="Google Shape;628;p56"/>
          <p:cNvSpPr txBox="1">
            <a:spLocks noGrp="1"/>
          </p:cNvSpPr>
          <p:nvPr>
            <p:ph type="subTitle" idx="1"/>
          </p:nvPr>
        </p:nvSpPr>
        <p:spPr>
          <a:xfrm>
            <a:off x="3029503" y="5391150"/>
            <a:ext cx="3089400" cy="7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629" name="Google Shape;629;p56"/>
          <p:cNvSpPr txBox="1">
            <a:spLocks noGrp="1"/>
          </p:cNvSpPr>
          <p:nvPr>
            <p:ph type="title" idx="2"/>
          </p:nvPr>
        </p:nvSpPr>
        <p:spPr>
          <a:xfrm flipV="1">
            <a:off x="3025097" y="5772150"/>
            <a:ext cx="3089400" cy="7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630" name="Google Shape;630;p56"/>
          <p:cNvSpPr txBox="1">
            <a:spLocks noGrp="1"/>
          </p:cNvSpPr>
          <p:nvPr>
            <p:ph type="subTitle" idx="3"/>
          </p:nvPr>
        </p:nvSpPr>
        <p:spPr>
          <a:xfrm>
            <a:off x="3029503" y="5467350"/>
            <a:ext cx="3089400" cy="5333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631" name="Google Shape;631;p56"/>
          <p:cNvSpPr txBox="1">
            <a:spLocks noGrp="1"/>
          </p:cNvSpPr>
          <p:nvPr>
            <p:ph type="title" idx="4"/>
          </p:nvPr>
        </p:nvSpPr>
        <p:spPr>
          <a:xfrm>
            <a:off x="3048000" y="5772150"/>
            <a:ext cx="3089400" cy="1523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632" name="Google Shape;632;p56"/>
          <p:cNvSpPr txBox="1">
            <a:spLocks noGrp="1"/>
          </p:cNvSpPr>
          <p:nvPr>
            <p:ph type="subTitle" idx="5"/>
          </p:nvPr>
        </p:nvSpPr>
        <p:spPr>
          <a:xfrm>
            <a:off x="1752600" y="819150"/>
            <a:ext cx="5715000" cy="419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sz="1900" b="1" dirty="0" smtClean="0">
              <a:solidFill>
                <a:srgbClr val="008080"/>
              </a:solidFill>
            </a:endParaRPr>
          </a:p>
          <a:p>
            <a:pPr marL="0" lvl="0" indent="0" algn="l" rtl="0">
              <a:spcBef>
                <a:spcPts val="0"/>
              </a:spcBef>
              <a:spcAft>
                <a:spcPts val="1600"/>
              </a:spcAft>
              <a:buNone/>
            </a:pPr>
            <a:endParaRPr lang="en-US" sz="1900" b="1" dirty="0">
              <a:solidFill>
                <a:srgbClr val="008080"/>
              </a:solidFill>
            </a:endParaRPr>
          </a:p>
          <a:p>
            <a:pPr marL="0" lvl="0" indent="0" algn="l" rtl="0">
              <a:spcBef>
                <a:spcPts val="0"/>
              </a:spcBef>
              <a:spcAft>
                <a:spcPts val="1600"/>
              </a:spcAft>
              <a:buNone/>
            </a:pPr>
            <a:r>
              <a:rPr lang="en-US" sz="1900" b="1" dirty="0" smtClean="0">
                <a:solidFill>
                  <a:srgbClr val="008080"/>
                </a:solidFill>
              </a:rPr>
              <a:t>5. Homework</a:t>
            </a:r>
          </a:p>
          <a:p>
            <a:pPr marL="0" lvl="0" indent="0" algn="just" rtl="0">
              <a:spcBef>
                <a:spcPts val="0"/>
              </a:spcBef>
              <a:spcAft>
                <a:spcPts val="1600"/>
              </a:spcAft>
              <a:buNone/>
            </a:pPr>
            <a:r>
              <a:rPr lang="en-US" sz="1900" dirty="0" smtClean="0">
                <a:solidFill>
                  <a:srgbClr val="008080"/>
                </a:solidFill>
              </a:rPr>
              <a:t>Students will be asked to do two pieces of homework which will be </a:t>
            </a:r>
            <a:r>
              <a:rPr lang="en-US" sz="1900" b="1" dirty="0" smtClean="0">
                <a:solidFill>
                  <a:srgbClr val="008080"/>
                </a:solidFill>
              </a:rPr>
              <a:t>5%</a:t>
            </a:r>
            <a:r>
              <a:rPr lang="en-US" sz="1900" dirty="0" smtClean="0">
                <a:solidFill>
                  <a:srgbClr val="008080"/>
                </a:solidFill>
              </a:rPr>
              <a:t> worth of the semester grade, namely </a:t>
            </a:r>
            <a:r>
              <a:rPr lang="en-US" sz="1900" b="1" dirty="0" smtClean="0">
                <a:solidFill>
                  <a:srgbClr val="008080"/>
                </a:solidFill>
              </a:rPr>
              <a:t>a written report </a:t>
            </a:r>
            <a:r>
              <a:rPr lang="en-US" sz="1900" dirty="0" smtClean="0">
                <a:solidFill>
                  <a:srgbClr val="008080"/>
                </a:solidFill>
              </a:rPr>
              <a:t>and </a:t>
            </a:r>
            <a:r>
              <a:rPr lang="en-US" sz="1900" b="1" dirty="0" smtClean="0">
                <a:solidFill>
                  <a:srgbClr val="008080"/>
                </a:solidFill>
              </a:rPr>
              <a:t>Test 15</a:t>
            </a:r>
            <a:r>
              <a:rPr lang="en-US" sz="1900" dirty="0" smtClean="0">
                <a:solidFill>
                  <a:srgbClr val="008080"/>
                </a:solidFill>
              </a:rPr>
              <a:t>.</a:t>
            </a:r>
          </a:p>
          <a:p>
            <a:pPr marL="0" lvl="0" indent="0" algn="l"/>
            <a:endParaRPr sz="1900" dirty="0">
              <a:solidFill>
                <a:srgbClr val="008080"/>
              </a:solidFill>
              <a:latin typeface="Pacifico"/>
            </a:endParaRPr>
          </a:p>
        </p:txBody>
      </p:sp>
      <p:pic>
        <p:nvPicPr>
          <p:cNvPr id="8" name="Google Shape;192;p39"/>
          <p:cNvPicPr preferRelativeResize="0"/>
          <p:nvPr/>
        </p:nvPicPr>
        <p:blipFill>
          <a:blip r:embed="rId4">
            <a:alphaModFix/>
          </a:blip>
          <a:stretch>
            <a:fillRect/>
          </a:stretch>
        </p:blipFill>
        <p:spPr>
          <a:xfrm>
            <a:off x="3026135" y="895350"/>
            <a:ext cx="1012465" cy="938400"/>
          </a:xfrm>
          <a:prstGeom prst="rect">
            <a:avLst/>
          </a:prstGeom>
          <a:noFill/>
          <a:ln>
            <a:noFill/>
          </a:ln>
        </p:spPr>
      </p:pic>
      <p:pic>
        <p:nvPicPr>
          <p:cNvPr id="9" name="Google Shape;192;p39"/>
          <p:cNvPicPr preferRelativeResize="0"/>
          <p:nvPr/>
        </p:nvPicPr>
        <p:blipFill>
          <a:blip r:embed="rId4">
            <a:alphaModFix/>
          </a:blip>
          <a:stretch>
            <a:fillRect/>
          </a:stretch>
        </p:blipFill>
        <p:spPr>
          <a:xfrm>
            <a:off x="5562600" y="1047750"/>
            <a:ext cx="1012465" cy="938400"/>
          </a:xfrm>
          <a:prstGeom prst="rect">
            <a:avLst/>
          </a:prstGeom>
          <a:noFill/>
          <a:ln>
            <a:noFill/>
          </a:ln>
        </p:spPr>
      </p:pic>
      <p:pic>
        <p:nvPicPr>
          <p:cNvPr id="10" name="Google Shape;192;p39"/>
          <p:cNvPicPr preferRelativeResize="0"/>
          <p:nvPr/>
        </p:nvPicPr>
        <p:blipFill>
          <a:blip r:embed="rId4">
            <a:alphaModFix/>
          </a:blip>
          <a:stretch>
            <a:fillRect/>
          </a:stretch>
        </p:blipFill>
        <p:spPr>
          <a:xfrm>
            <a:off x="4191000" y="3461320"/>
            <a:ext cx="1012465" cy="938400"/>
          </a:xfrm>
          <a:prstGeom prst="rect">
            <a:avLst/>
          </a:prstGeom>
          <a:noFill/>
          <a:ln>
            <a:noFill/>
          </a:ln>
        </p:spPr>
      </p:pic>
      <p:pic>
        <p:nvPicPr>
          <p:cNvPr id="11" name="Google Shape;194;p39"/>
          <p:cNvPicPr preferRelativeResize="0"/>
          <p:nvPr/>
        </p:nvPicPr>
        <p:blipFill>
          <a:blip r:embed="rId5">
            <a:alphaModFix/>
          </a:blip>
          <a:stretch>
            <a:fillRect/>
          </a:stretch>
        </p:blipFill>
        <p:spPr>
          <a:xfrm>
            <a:off x="4190999" y="1404205"/>
            <a:ext cx="1012465" cy="938400"/>
          </a:xfrm>
          <a:prstGeom prst="rect">
            <a:avLst/>
          </a:prstGeom>
          <a:noFill/>
          <a:ln>
            <a:noFill/>
          </a:ln>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586443"/>
            <a:ext cx="1011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Google Shape;194;p39"/>
          <p:cNvPicPr preferRelativeResize="0"/>
          <p:nvPr/>
        </p:nvPicPr>
        <p:blipFill>
          <a:blip r:embed="rId5">
            <a:alphaModFix/>
          </a:blip>
          <a:stretch>
            <a:fillRect/>
          </a:stretch>
        </p:blipFill>
        <p:spPr>
          <a:xfrm>
            <a:off x="5562600" y="3943350"/>
            <a:ext cx="1012465" cy="9384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p64"/>
          <p:cNvGrpSpPr/>
          <p:nvPr/>
        </p:nvGrpSpPr>
        <p:grpSpPr>
          <a:xfrm>
            <a:off x="1835825" y="1110915"/>
            <a:ext cx="2802526" cy="3387479"/>
            <a:chOff x="1834350" y="1042776"/>
            <a:chExt cx="2952825" cy="3569149"/>
          </a:xfrm>
        </p:grpSpPr>
        <p:pic>
          <p:nvPicPr>
            <p:cNvPr id="864" name="Google Shape;864;p64"/>
            <p:cNvPicPr preferRelativeResize="0"/>
            <p:nvPr/>
          </p:nvPicPr>
          <p:blipFill>
            <a:blip r:embed="rId3">
              <a:alphaModFix amt="61000"/>
            </a:blip>
            <a:stretch>
              <a:fillRect/>
            </a:stretch>
          </p:blipFill>
          <p:spPr>
            <a:xfrm rot="-5400000">
              <a:off x="873788" y="2003338"/>
              <a:ext cx="3298224" cy="1377100"/>
            </a:xfrm>
            <a:prstGeom prst="rect">
              <a:avLst/>
            </a:prstGeom>
            <a:noFill/>
            <a:ln>
              <a:noFill/>
            </a:ln>
          </p:spPr>
        </p:pic>
        <p:pic>
          <p:nvPicPr>
            <p:cNvPr id="865" name="Google Shape;865;p64"/>
            <p:cNvPicPr preferRelativeResize="0"/>
            <p:nvPr/>
          </p:nvPicPr>
          <p:blipFill>
            <a:blip r:embed="rId4">
              <a:alphaModFix amt="62000"/>
            </a:blip>
            <a:stretch>
              <a:fillRect/>
            </a:stretch>
          </p:blipFill>
          <p:spPr>
            <a:xfrm>
              <a:off x="3120375" y="1156997"/>
              <a:ext cx="1281325" cy="1188278"/>
            </a:xfrm>
            <a:prstGeom prst="rect">
              <a:avLst/>
            </a:prstGeom>
            <a:noFill/>
            <a:ln>
              <a:noFill/>
            </a:ln>
          </p:spPr>
        </p:pic>
        <p:pic>
          <p:nvPicPr>
            <p:cNvPr id="866" name="Google Shape;866;p64"/>
            <p:cNvPicPr preferRelativeResize="0"/>
            <p:nvPr/>
          </p:nvPicPr>
          <p:blipFill>
            <a:blip r:embed="rId5">
              <a:alphaModFix amt="62000"/>
            </a:blip>
            <a:stretch>
              <a:fillRect/>
            </a:stretch>
          </p:blipFill>
          <p:spPr>
            <a:xfrm rot="5400000">
              <a:off x="2376237" y="2200988"/>
              <a:ext cx="3028550" cy="1793325"/>
            </a:xfrm>
            <a:prstGeom prst="rect">
              <a:avLst/>
            </a:prstGeom>
            <a:noFill/>
            <a:ln>
              <a:noFill/>
            </a:ln>
          </p:spPr>
        </p:pic>
        <p:pic>
          <p:nvPicPr>
            <p:cNvPr id="867" name="Google Shape;867;p64"/>
            <p:cNvPicPr preferRelativeResize="0"/>
            <p:nvPr/>
          </p:nvPicPr>
          <p:blipFill>
            <a:blip r:embed="rId6">
              <a:alphaModFix amt="62000"/>
            </a:blip>
            <a:stretch>
              <a:fillRect/>
            </a:stretch>
          </p:blipFill>
          <p:spPr>
            <a:xfrm>
              <a:off x="2019750" y="3423647"/>
              <a:ext cx="1281325" cy="1188278"/>
            </a:xfrm>
            <a:prstGeom prst="rect">
              <a:avLst/>
            </a:prstGeom>
            <a:noFill/>
            <a:ln>
              <a:noFill/>
            </a:ln>
          </p:spPr>
        </p:pic>
      </p:grpSp>
      <p:sp>
        <p:nvSpPr>
          <p:cNvPr id="868" name="Google Shape;868;p64"/>
          <p:cNvSpPr txBox="1">
            <a:spLocks noGrp="1"/>
          </p:cNvSpPr>
          <p:nvPr>
            <p:ph type="title"/>
          </p:nvPr>
        </p:nvSpPr>
        <p:spPr>
          <a:xfrm>
            <a:off x="381000" y="133350"/>
            <a:ext cx="8077125" cy="877662"/>
          </a:xfrm>
          <a:prstGeom prst="rect">
            <a:avLst/>
          </a:prstGeom>
        </p:spPr>
        <p:txBody>
          <a:bodyPr spcFirstLastPara="1" wrap="square" lIns="91425" tIns="91425" rIns="91425" bIns="91425" anchor="t" anchorCtr="0">
            <a:noAutofit/>
            <a:scene3d>
              <a:camera prst="orthographicFront"/>
              <a:lightRig rig="glow" dir="tl">
                <a:rot lat="0" lon="0" rev="5400000"/>
              </a:lightRig>
            </a:scene3d>
            <a:sp3d contourW="12700">
              <a:bevelT w="25400" h="25400"/>
              <a:contourClr>
                <a:schemeClr val="accent6">
                  <a:shade val="73000"/>
                </a:schemeClr>
              </a:contourClr>
            </a:sp3d>
          </a:bodyPr>
          <a:lstStyle/>
          <a:p>
            <a:pPr lvl="0" algn="ctr">
              <a:buClr>
                <a:schemeClr val="dk1"/>
              </a:buClr>
              <a:buSzPts val="1100"/>
            </a:pP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COMPONENTS OF THE SEMESTER GRADE </a:t>
            </a:r>
            <a:b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br>
            <a:r>
              <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AND EVALUATION CRITERIA</a:t>
            </a:r>
            <a:endParaRPr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875" name="Google Shape;875;p64"/>
          <p:cNvSpPr txBox="1">
            <a:spLocks noGrp="1"/>
          </p:cNvSpPr>
          <p:nvPr>
            <p:ph type="subTitle" idx="1"/>
          </p:nvPr>
        </p:nvSpPr>
        <p:spPr>
          <a:xfrm>
            <a:off x="381000" y="971550"/>
            <a:ext cx="8153400" cy="3810000"/>
          </a:xfrm>
          <a:prstGeom prst="rect">
            <a:avLst/>
          </a:prstGeom>
        </p:spPr>
        <p:txBody>
          <a:bodyPr spcFirstLastPara="1" wrap="square" lIns="91425" tIns="91425" rIns="91425" bIns="91425" anchor="t" anchorCtr="0">
            <a:noAutofit/>
          </a:bodyPr>
          <a:lstStyle/>
          <a:p>
            <a:pPr lvl="0"/>
            <a:r>
              <a:rPr lang="en-US" sz="1800" b="1" dirty="0" smtClean="0">
                <a:solidFill>
                  <a:srgbClr val="008080"/>
                </a:solidFill>
              </a:rPr>
              <a:t>5. Homework</a:t>
            </a:r>
          </a:p>
          <a:p>
            <a:pPr marL="0" lvl="0" indent="0"/>
            <a:r>
              <a:rPr lang="en-US" sz="1800" b="1" dirty="0">
                <a:solidFill>
                  <a:srgbClr val="008080"/>
                </a:solidFill>
                <a:latin typeface="Pacifico"/>
              </a:rPr>
              <a:t>a/ Written Report</a:t>
            </a:r>
          </a:p>
          <a:p>
            <a:pPr marL="0" lvl="0" indent="0" algn="just"/>
            <a:r>
              <a:rPr lang="en-US" sz="1900" dirty="0">
                <a:solidFill>
                  <a:srgbClr val="008080"/>
                </a:solidFill>
                <a:latin typeface="Pacifico"/>
              </a:rPr>
              <a:t>A written report bears the same title as the power-point presentation. It contains the same core information laid out in a strictly formal style. The impersonal approach </a:t>
            </a:r>
            <a:r>
              <a:rPr lang="en-US" sz="1900" dirty="0" smtClean="0">
                <a:solidFill>
                  <a:srgbClr val="008080"/>
                </a:solidFill>
                <a:latin typeface="Pacifico"/>
              </a:rPr>
              <a:t>is </a:t>
            </a:r>
            <a:r>
              <a:rPr lang="en-US" sz="1900" dirty="0">
                <a:solidFill>
                  <a:srgbClr val="008080"/>
                </a:solidFill>
                <a:latin typeface="Pacifico"/>
              </a:rPr>
              <a:t>a must. The author </a:t>
            </a:r>
            <a:r>
              <a:rPr lang="en-US" sz="1900" b="1" dirty="0">
                <a:solidFill>
                  <a:srgbClr val="008080"/>
                </a:solidFill>
                <a:latin typeface="Pacifico"/>
              </a:rPr>
              <a:t>does not address </a:t>
            </a:r>
            <a:r>
              <a:rPr lang="en-US" sz="1900" dirty="0">
                <a:solidFill>
                  <a:srgbClr val="008080"/>
                </a:solidFill>
                <a:latin typeface="Pacifico"/>
              </a:rPr>
              <a:t>the readers or use the </a:t>
            </a:r>
            <a:r>
              <a:rPr lang="en-US" sz="1900" dirty="0" smtClean="0">
                <a:solidFill>
                  <a:srgbClr val="008080"/>
                </a:solidFill>
                <a:latin typeface="Pacifico"/>
              </a:rPr>
              <a:t>1</a:t>
            </a:r>
            <a:r>
              <a:rPr lang="en-US" sz="1900" baseline="30000" dirty="0" smtClean="0">
                <a:solidFill>
                  <a:srgbClr val="008080"/>
                </a:solidFill>
                <a:latin typeface="Pacifico"/>
              </a:rPr>
              <a:t>st</a:t>
            </a:r>
            <a:r>
              <a:rPr lang="en-US" sz="1900" dirty="0" smtClean="0">
                <a:solidFill>
                  <a:srgbClr val="008080"/>
                </a:solidFill>
                <a:latin typeface="Pacifico"/>
              </a:rPr>
              <a:t>/2</a:t>
            </a:r>
            <a:r>
              <a:rPr lang="en-US" sz="1900" baseline="30000" dirty="0" smtClean="0">
                <a:solidFill>
                  <a:srgbClr val="008080"/>
                </a:solidFill>
                <a:latin typeface="Pacifico"/>
              </a:rPr>
              <a:t>nd</a:t>
            </a:r>
            <a:r>
              <a:rPr lang="en-US" sz="1900" dirty="0" smtClean="0">
                <a:solidFill>
                  <a:srgbClr val="008080"/>
                </a:solidFill>
                <a:latin typeface="Pacifico"/>
              </a:rPr>
              <a:t> person </a:t>
            </a:r>
            <a:r>
              <a:rPr lang="en-US" sz="1900" dirty="0">
                <a:solidFill>
                  <a:srgbClr val="008080"/>
                </a:solidFill>
                <a:latin typeface="Pacifico"/>
              </a:rPr>
              <a:t>pl</a:t>
            </a:r>
            <a:r>
              <a:rPr lang="en-US" sz="1900" dirty="0" smtClean="0">
                <a:solidFill>
                  <a:srgbClr val="008080"/>
                </a:solidFill>
                <a:latin typeface="Pacifico"/>
              </a:rPr>
              <a:t>./sing. </a:t>
            </a:r>
            <a:r>
              <a:rPr lang="en-US" sz="1900" dirty="0">
                <a:solidFill>
                  <a:srgbClr val="008080"/>
                </a:solidFill>
                <a:latin typeface="Pacifico"/>
              </a:rPr>
              <a:t>The use of </a:t>
            </a:r>
            <a:r>
              <a:rPr lang="en-US" sz="1900" b="1" dirty="0">
                <a:solidFill>
                  <a:srgbClr val="008080"/>
                </a:solidFill>
                <a:latin typeface="Pacifico"/>
              </a:rPr>
              <a:t>passive voice </a:t>
            </a:r>
            <a:r>
              <a:rPr lang="en-US" sz="1900" dirty="0">
                <a:solidFill>
                  <a:srgbClr val="008080"/>
                </a:solidFill>
                <a:latin typeface="Pacifico"/>
              </a:rPr>
              <a:t>and </a:t>
            </a:r>
            <a:r>
              <a:rPr lang="en-US" sz="1900" b="1" dirty="0">
                <a:solidFill>
                  <a:srgbClr val="008080"/>
                </a:solidFill>
                <a:latin typeface="Pacifico"/>
              </a:rPr>
              <a:t>impersonal structures </a:t>
            </a:r>
            <a:r>
              <a:rPr lang="en-US" sz="1900" dirty="0">
                <a:solidFill>
                  <a:srgbClr val="008080"/>
                </a:solidFill>
                <a:latin typeface="Pacifico"/>
              </a:rPr>
              <a:t>is highly appreciated. A written report contains </a:t>
            </a:r>
            <a:r>
              <a:rPr lang="en-US" sz="1900" b="1" dirty="0">
                <a:solidFill>
                  <a:srgbClr val="008080"/>
                </a:solidFill>
                <a:latin typeface="Pacifico"/>
              </a:rPr>
              <a:t>an introduction, a large main body and a conclusion</a:t>
            </a:r>
            <a:r>
              <a:rPr lang="en-US" sz="1900" dirty="0">
                <a:solidFill>
                  <a:srgbClr val="008080"/>
                </a:solidFill>
                <a:latin typeface="Pacifico"/>
              </a:rPr>
              <a:t> as well as </a:t>
            </a:r>
            <a:r>
              <a:rPr lang="en-US" sz="1900" b="1" dirty="0">
                <a:solidFill>
                  <a:srgbClr val="008080"/>
                </a:solidFill>
                <a:latin typeface="Pacifico"/>
              </a:rPr>
              <a:t>headings</a:t>
            </a:r>
            <a:r>
              <a:rPr lang="en-US" sz="1900" dirty="0">
                <a:solidFill>
                  <a:srgbClr val="008080"/>
                </a:solidFill>
                <a:latin typeface="Pacifico"/>
              </a:rPr>
              <a:t> for the different </a:t>
            </a:r>
            <a:r>
              <a:rPr lang="en-US" sz="1900" dirty="0" smtClean="0">
                <a:solidFill>
                  <a:srgbClr val="008080"/>
                </a:solidFill>
                <a:latin typeface="Pacifico"/>
              </a:rPr>
              <a:t>sections, and is </a:t>
            </a:r>
            <a:r>
              <a:rPr lang="en-US" sz="1900" b="1" dirty="0" smtClean="0">
                <a:solidFill>
                  <a:srgbClr val="008080"/>
                </a:solidFill>
                <a:latin typeface="Pacifico"/>
              </a:rPr>
              <a:t>4,500 characters </a:t>
            </a:r>
            <a:r>
              <a:rPr lang="en-US" sz="1900" dirty="0" smtClean="0">
                <a:solidFill>
                  <a:srgbClr val="008080"/>
                </a:solidFill>
                <a:latin typeface="Pacifico"/>
              </a:rPr>
              <a:t>long at least.</a:t>
            </a:r>
          </a:p>
          <a:p>
            <a:pPr marL="0" lvl="0" indent="0" algn="just"/>
            <a:r>
              <a:rPr lang="en-US" sz="1900" dirty="0" smtClean="0">
                <a:solidFill>
                  <a:srgbClr val="008080"/>
                </a:solidFill>
                <a:latin typeface="Pacifico"/>
              </a:rPr>
              <a:t>Submit your written presentations </a:t>
            </a:r>
            <a:r>
              <a:rPr lang="en-US" sz="1900" b="1" dirty="0" smtClean="0">
                <a:solidFill>
                  <a:srgbClr val="008080"/>
                </a:solidFill>
                <a:latin typeface="Pacifico"/>
              </a:rPr>
              <a:t>three </a:t>
            </a:r>
            <a:r>
              <a:rPr lang="en-US" sz="1900" b="1" dirty="0">
                <a:solidFill>
                  <a:srgbClr val="008080"/>
                </a:solidFill>
                <a:latin typeface="Pacifico"/>
              </a:rPr>
              <a:t>days </a:t>
            </a:r>
            <a:r>
              <a:rPr lang="en-US" sz="1900" dirty="0">
                <a:solidFill>
                  <a:srgbClr val="008080"/>
                </a:solidFill>
                <a:latin typeface="Pacifico"/>
              </a:rPr>
              <a:t>prior the day of presenting to </a:t>
            </a:r>
            <a:r>
              <a:rPr lang="en-US" sz="1900" dirty="0" smtClean="0">
                <a:solidFill>
                  <a:srgbClr val="008080"/>
                </a:solidFill>
                <a:latin typeface="Pacifico"/>
                <a:hlinkClick r:id="rId7"/>
              </a:rPr>
              <a:t>radostina.mihaleva@fmi.uni-sofia.bg</a:t>
            </a:r>
            <a:r>
              <a:rPr lang="en-US" sz="1900" dirty="0" smtClean="0">
                <a:solidFill>
                  <a:srgbClr val="008080"/>
                </a:solidFill>
                <a:latin typeface="Pacifico"/>
              </a:rPr>
              <a:t>  Label your </a:t>
            </a:r>
            <a:r>
              <a:rPr lang="en-US" sz="1900" dirty="0">
                <a:solidFill>
                  <a:srgbClr val="008080"/>
                </a:solidFill>
                <a:latin typeface="Pacifico"/>
              </a:rPr>
              <a:t>files using two of </a:t>
            </a:r>
            <a:r>
              <a:rPr lang="en-US" sz="1900" dirty="0" smtClean="0">
                <a:solidFill>
                  <a:srgbClr val="008080"/>
                </a:solidFill>
                <a:latin typeface="Pacifico"/>
              </a:rPr>
              <a:t>your </a:t>
            </a:r>
            <a:r>
              <a:rPr lang="en-US" sz="1900" dirty="0">
                <a:solidFill>
                  <a:srgbClr val="008080"/>
                </a:solidFill>
                <a:latin typeface="Pacifico"/>
              </a:rPr>
              <a:t>names </a:t>
            </a:r>
            <a:r>
              <a:rPr lang="en-US" sz="1900" dirty="0" smtClean="0">
                <a:solidFill>
                  <a:srgbClr val="008080"/>
                </a:solidFill>
                <a:latin typeface="Pacifico"/>
              </a:rPr>
              <a:t>and your topic</a:t>
            </a:r>
            <a:r>
              <a:rPr lang="en-US" sz="1900" dirty="0">
                <a:solidFill>
                  <a:srgbClr val="008080"/>
                </a:solidFill>
                <a:latin typeface="Pacifico"/>
              </a:rPr>
              <a:t>, e.g. </a:t>
            </a:r>
            <a:r>
              <a:rPr lang="en-US" sz="1900" dirty="0" smtClean="0">
                <a:solidFill>
                  <a:srgbClr val="008080"/>
                </a:solidFill>
                <a:latin typeface="Pacifico"/>
              </a:rPr>
              <a:t>Ivan Ivanov-Internet </a:t>
            </a:r>
            <a:r>
              <a:rPr lang="en-US" sz="1900" dirty="0">
                <a:solidFill>
                  <a:srgbClr val="008080"/>
                </a:solidFill>
                <a:latin typeface="Pacifico"/>
              </a:rPr>
              <a:t>of Things</a:t>
            </a:r>
          </a:p>
        </p:txBody>
      </p:sp>
    </p:spTree>
    <p:extLst>
      <p:ext uri="{BB962C8B-B14F-4D97-AF65-F5344CB8AC3E}">
        <p14:creationId xmlns:p14="http://schemas.microsoft.com/office/powerpoint/2010/main" val="17387640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6" name="Google Shape;846;p63"/>
          <p:cNvGrpSpPr/>
          <p:nvPr/>
        </p:nvGrpSpPr>
        <p:grpSpPr>
          <a:xfrm>
            <a:off x="3731997" y="1053813"/>
            <a:ext cx="4738109" cy="2557744"/>
            <a:chOff x="2949925" y="981025"/>
            <a:chExt cx="5726504" cy="2855900"/>
          </a:xfrm>
        </p:grpSpPr>
        <p:pic>
          <p:nvPicPr>
            <p:cNvPr id="847" name="Google Shape;847;p63"/>
            <p:cNvPicPr preferRelativeResize="0"/>
            <p:nvPr/>
          </p:nvPicPr>
          <p:blipFill>
            <a:blip r:embed="rId3">
              <a:alphaModFix amt="82000"/>
            </a:blip>
            <a:stretch>
              <a:fillRect/>
            </a:stretch>
          </p:blipFill>
          <p:spPr>
            <a:xfrm>
              <a:off x="6079928" y="1177843"/>
              <a:ext cx="2596501" cy="2323530"/>
            </a:xfrm>
            <a:prstGeom prst="rect">
              <a:avLst/>
            </a:prstGeom>
            <a:noFill/>
            <a:ln>
              <a:noFill/>
            </a:ln>
          </p:spPr>
        </p:pic>
        <p:pic>
          <p:nvPicPr>
            <p:cNvPr id="848" name="Google Shape;848;p63"/>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9" name="Google Shape;849;p63"/>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50" name="Google Shape;850;p63"/>
          <p:cNvSpPr txBox="1">
            <a:spLocks noGrp="1"/>
          </p:cNvSpPr>
          <p:nvPr>
            <p:ph type="title"/>
          </p:nvPr>
        </p:nvSpPr>
        <p:spPr>
          <a:xfrm>
            <a:off x="381000" y="209550"/>
            <a:ext cx="8229599" cy="1020533"/>
          </a:xfrm>
          <a:prstGeom prst="rect">
            <a:avLst/>
          </a:prstGeom>
        </p:spPr>
        <p:txBody>
          <a:bodyPr spcFirstLastPara="1" wrap="square" lIns="91425" tIns="91425" rIns="91425" bIns="91425" anchor="t" anchorCtr="0">
            <a:noAutofit/>
          </a:bodyPr>
          <a:lstStyle/>
          <a:p>
            <a:pPr lvl="0" algn="ctr"/>
            <a:r>
              <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COMPONENTS OF THE SEMESTER GRADE </a:t>
            </a:r>
            <a:br>
              <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br>
            <a:r>
              <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AND EVALUATION CRITERIA</a:t>
            </a:r>
            <a:endParaRPr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851" name="Google Shape;851;p63"/>
          <p:cNvSpPr txBox="1">
            <a:spLocks noGrp="1"/>
          </p:cNvSpPr>
          <p:nvPr>
            <p:ph type="subTitle" idx="1"/>
          </p:nvPr>
        </p:nvSpPr>
        <p:spPr>
          <a:xfrm>
            <a:off x="457200" y="1230083"/>
            <a:ext cx="8153399" cy="347526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b="1" dirty="0" smtClean="0">
                <a:solidFill>
                  <a:srgbClr val="990033"/>
                </a:solidFill>
                <a:latin typeface="Pacifico"/>
              </a:rPr>
              <a:t>5. Homework</a:t>
            </a:r>
          </a:p>
          <a:p>
            <a:pPr marL="0" lvl="0" indent="0" algn="l" rtl="0">
              <a:spcBef>
                <a:spcPts val="0"/>
              </a:spcBef>
              <a:spcAft>
                <a:spcPts val="1600"/>
              </a:spcAft>
              <a:buNone/>
            </a:pPr>
            <a:r>
              <a:rPr lang="en" sz="1900" b="1" dirty="0" smtClean="0">
                <a:solidFill>
                  <a:srgbClr val="990033"/>
                </a:solidFill>
                <a:latin typeface="Pacifico"/>
              </a:rPr>
              <a:t>b/ </a:t>
            </a:r>
            <a:r>
              <a:rPr lang="en" sz="1900" dirty="0" smtClean="0">
                <a:solidFill>
                  <a:srgbClr val="990033"/>
                </a:solidFill>
                <a:latin typeface="Pacifico"/>
              </a:rPr>
              <a:t>Test 15</a:t>
            </a:r>
          </a:p>
          <a:p>
            <a:pPr marL="0" lvl="0" indent="0" algn="just"/>
            <a:r>
              <a:rPr lang="en" sz="1900" dirty="0" smtClean="0">
                <a:solidFill>
                  <a:srgbClr val="990033"/>
                </a:solidFill>
                <a:latin typeface="Pacifico"/>
              </a:rPr>
              <a:t>Students can find Test 15 in their Moodle course in Unit 15. Test 15 is a pdf file which they will convert into a docx, do the exercises and submit the test by sending it to </a:t>
            </a:r>
            <a:r>
              <a:rPr lang="en-US" sz="1900" dirty="0">
                <a:solidFill>
                  <a:srgbClr val="7030A0"/>
                </a:solidFill>
                <a:latin typeface="Pacifico"/>
                <a:hlinkClick r:id="rId6"/>
              </a:rPr>
              <a:t>radostina.mihaleva@fmi.uni-sofia.bg</a:t>
            </a:r>
            <a:endParaRPr lang="en-US" sz="1900" dirty="0">
              <a:solidFill>
                <a:srgbClr val="7030A0"/>
              </a:solidFill>
              <a:latin typeface="Pacifico"/>
            </a:endParaRPr>
          </a:p>
          <a:p>
            <a:pPr marL="0" lvl="0" indent="0" algn="just"/>
            <a:r>
              <a:rPr lang="en-US" sz="1900" dirty="0" smtClean="0">
                <a:solidFill>
                  <a:srgbClr val="990033"/>
                </a:solidFill>
                <a:latin typeface="Pacifico"/>
              </a:rPr>
              <a:t>Students will have to label their </a:t>
            </a:r>
            <a:r>
              <a:rPr lang="en-US" sz="1900" dirty="0">
                <a:solidFill>
                  <a:srgbClr val="990033"/>
                </a:solidFill>
                <a:latin typeface="Pacifico"/>
              </a:rPr>
              <a:t>files using two of </a:t>
            </a:r>
            <a:r>
              <a:rPr lang="en-US" sz="1900" dirty="0" smtClean="0">
                <a:solidFill>
                  <a:srgbClr val="990033"/>
                </a:solidFill>
                <a:latin typeface="Pacifico"/>
              </a:rPr>
              <a:t>their </a:t>
            </a:r>
            <a:r>
              <a:rPr lang="en-US" sz="1900" dirty="0">
                <a:solidFill>
                  <a:srgbClr val="990033"/>
                </a:solidFill>
                <a:latin typeface="Pacifico"/>
              </a:rPr>
              <a:t>names and </a:t>
            </a:r>
            <a:r>
              <a:rPr lang="en-US" sz="1900" dirty="0" smtClean="0">
                <a:solidFill>
                  <a:srgbClr val="990033"/>
                </a:solidFill>
                <a:latin typeface="Pacifico"/>
              </a:rPr>
              <a:t>Test 15, </a:t>
            </a:r>
            <a:r>
              <a:rPr lang="en-US" sz="1900" dirty="0">
                <a:solidFill>
                  <a:srgbClr val="990033"/>
                </a:solidFill>
                <a:latin typeface="Pacifico"/>
              </a:rPr>
              <a:t>e.g. Ivan </a:t>
            </a:r>
            <a:r>
              <a:rPr lang="en-US" sz="1900" dirty="0" smtClean="0">
                <a:solidFill>
                  <a:srgbClr val="990033"/>
                </a:solidFill>
                <a:latin typeface="Pacifico"/>
              </a:rPr>
              <a:t>Ivanov-Test 15</a:t>
            </a:r>
          </a:p>
          <a:p>
            <a:pPr marL="0" lvl="0" indent="0" algn="just"/>
            <a:r>
              <a:rPr lang="en-US" sz="1900" dirty="0" smtClean="0">
                <a:solidFill>
                  <a:srgbClr val="990033"/>
                </a:solidFill>
                <a:latin typeface="Pacifico"/>
              </a:rPr>
              <a:t>Students will be informed about the deadline of submission.</a:t>
            </a:r>
            <a:endParaRPr lang="en-US" sz="1900" dirty="0">
              <a:solidFill>
                <a:srgbClr val="990033"/>
              </a:solidFill>
              <a:latin typeface="Pacifico"/>
            </a:endParaRPr>
          </a:p>
          <a:p>
            <a:pPr marL="0" lvl="0" indent="0" algn="l" rtl="0">
              <a:spcBef>
                <a:spcPts val="0"/>
              </a:spcBef>
              <a:spcAft>
                <a:spcPts val="1600"/>
              </a:spcAft>
              <a:buNone/>
            </a:pPr>
            <a:endParaRPr sz="1900" dirty="0">
              <a:solidFill>
                <a:srgbClr val="CC0066"/>
              </a:solidFill>
              <a:latin typeface="Pacific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24" y="1123950"/>
            <a:ext cx="7731975" cy="2819400"/>
          </a:xfrm>
        </p:spPr>
        <p:txBody>
          <a:bodyPr/>
          <a:lstStyle/>
          <a:p>
            <a:pPr algn="ctr"/>
            <a:r>
              <a:rPr lang="en-US" dirty="0" smtClean="0"/>
              <a:t>Bear in mind that when you want to contact me for whatever reason, you should provide </a:t>
            </a:r>
            <a:r>
              <a:rPr lang="en-US" b="1" dirty="0" smtClean="0"/>
              <a:t>your first name and your surname </a:t>
            </a:r>
            <a:r>
              <a:rPr lang="en-US" dirty="0" smtClean="0"/>
              <a:t>as well as the </a:t>
            </a:r>
            <a:r>
              <a:rPr lang="en-US" b="1" dirty="0" smtClean="0"/>
              <a:t>number of your administrative group</a:t>
            </a:r>
            <a:r>
              <a:rPr lang="en-US" dirty="0" smtClean="0"/>
              <a:t>!</a:t>
            </a:r>
            <a:endParaRPr lang="en-US" dirty="0"/>
          </a:p>
        </p:txBody>
      </p:sp>
      <p:sp>
        <p:nvSpPr>
          <p:cNvPr id="3" name="Subtitle 2"/>
          <p:cNvSpPr>
            <a:spLocks noGrp="1"/>
          </p:cNvSpPr>
          <p:nvPr>
            <p:ph type="subTitle" idx="1"/>
          </p:nvPr>
        </p:nvSpPr>
        <p:spPr>
          <a:xfrm>
            <a:off x="816731" y="4933950"/>
            <a:ext cx="2808900" cy="685800"/>
          </a:xfrm>
        </p:spPr>
        <p:txBody>
          <a:bodyPr/>
          <a:lstStyle/>
          <a:p>
            <a:r>
              <a:rPr lang="en-US" dirty="0" err="1" smtClean="0"/>
              <a:t>oi</a:t>
            </a:r>
            <a:endParaRPr lang="en-US" dirty="0"/>
          </a:p>
        </p:txBody>
      </p:sp>
    </p:spTree>
    <p:extLst>
      <p:ext uri="{BB962C8B-B14F-4D97-AF65-F5344CB8AC3E}">
        <p14:creationId xmlns:p14="http://schemas.microsoft.com/office/powerpoint/2010/main" val="1638172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4"/>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COMPUTER ENGLISH</a:t>
            </a:r>
            <a:endParaRP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9" name="Google Shape;139;p34"/>
          <p:cNvSpPr txBox="1">
            <a:spLocks noGrp="1"/>
          </p:cNvSpPr>
          <p:nvPr>
            <p:ph type="body" idx="1"/>
          </p:nvPr>
        </p:nvSpPr>
        <p:spPr>
          <a:xfrm>
            <a:off x="457200" y="971550"/>
            <a:ext cx="8229600" cy="38862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n-US" sz="1900" dirty="0">
                <a:solidFill>
                  <a:srgbClr val="7030A0"/>
                </a:solidFill>
              </a:rPr>
              <a:t>Computer English is a one-semester-long mandatory course taught during the </a:t>
            </a:r>
            <a:r>
              <a:rPr lang="en-US" sz="1900" dirty="0" smtClean="0">
                <a:solidFill>
                  <a:srgbClr val="7030A0"/>
                </a:solidFill>
              </a:rPr>
              <a:t>second </a:t>
            </a:r>
            <a:r>
              <a:rPr lang="en-US" sz="1900" dirty="0">
                <a:solidFill>
                  <a:srgbClr val="7030A0"/>
                </a:solidFill>
              </a:rPr>
              <a:t>year of the B.A. </a:t>
            </a:r>
            <a:r>
              <a:rPr lang="en-US" sz="1900" dirty="0" smtClean="0">
                <a:solidFill>
                  <a:srgbClr val="7030A0"/>
                </a:solidFill>
              </a:rPr>
              <a:t>program of Computer Science major at the </a:t>
            </a:r>
            <a:r>
              <a:rPr lang="en-US" sz="1900" dirty="0">
                <a:solidFill>
                  <a:srgbClr val="7030A0"/>
                </a:solidFill>
              </a:rPr>
              <a:t>Faculty of Mathematics and </a:t>
            </a:r>
            <a:r>
              <a:rPr lang="en-US" sz="1900" dirty="0" smtClean="0">
                <a:solidFill>
                  <a:srgbClr val="7030A0"/>
                </a:solidFill>
              </a:rPr>
              <a:t>Informatics. </a:t>
            </a:r>
            <a:r>
              <a:rPr lang="en-US" sz="1900" dirty="0" err="1" smtClean="0">
                <a:solidFill>
                  <a:srgbClr val="7030A0"/>
                </a:solidFill>
              </a:rPr>
              <a:t>Тhe</a:t>
            </a:r>
            <a:r>
              <a:rPr lang="en-US" sz="1900" dirty="0" smtClean="0">
                <a:solidFill>
                  <a:srgbClr val="7030A0"/>
                </a:solidFill>
              </a:rPr>
              <a:t> course is </a:t>
            </a:r>
            <a:r>
              <a:rPr lang="en-US" sz="1900" dirty="0">
                <a:solidFill>
                  <a:srgbClr val="7030A0"/>
                </a:solidFill>
              </a:rPr>
              <a:t>designed to improve students’ knowledge of English for the specific purposes of computing and IT. </a:t>
            </a:r>
            <a:endParaRPr lang="en-US" sz="1900" dirty="0" smtClean="0">
              <a:solidFill>
                <a:srgbClr val="7030A0"/>
              </a:solidFill>
            </a:endParaRPr>
          </a:p>
          <a:p>
            <a:pPr marL="0" lvl="0" indent="0" algn="just">
              <a:buClr>
                <a:schemeClr val="dk1"/>
              </a:buClr>
              <a:buSzPts val="1100"/>
              <a:buNone/>
            </a:pPr>
            <a:r>
              <a:rPr lang="en-US" sz="1900" dirty="0" smtClean="0">
                <a:solidFill>
                  <a:srgbClr val="7030A0"/>
                </a:solidFill>
              </a:rPr>
              <a:t>The </a:t>
            </a:r>
            <a:r>
              <a:rPr lang="en-US" sz="1900" dirty="0">
                <a:solidFill>
                  <a:srgbClr val="7030A0"/>
                </a:solidFill>
              </a:rPr>
              <a:t>aim of the </a:t>
            </a:r>
            <a:r>
              <a:rPr lang="en-US" sz="1900" dirty="0" smtClean="0">
                <a:solidFill>
                  <a:srgbClr val="7030A0"/>
                </a:solidFill>
              </a:rPr>
              <a:t>course </a:t>
            </a:r>
            <a:r>
              <a:rPr lang="en-US" sz="1900" dirty="0">
                <a:solidFill>
                  <a:srgbClr val="7030A0"/>
                </a:solidFill>
              </a:rPr>
              <a:t>is, on the one hand, to revise acquired grammar, lexis and syntax in General English and, on the other hand, to intertwine this knowledge in the context of new technologies and computing by building up the main skills, i.e. listening, speaking, reading, writing, </a:t>
            </a:r>
            <a:r>
              <a:rPr lang="en-US" sz="1900" dirty="0" smtClean="0">
                <a:solidFill>
                  <a:srgbClr val="7030A0"/>
                </a:solidFill>
              </a:rPr>
              <a:t>and critical </a:t>
            </a:r>
            <a:r>
              <a:rPr lang="en-US" sz="1900" dirty="0">
                <a:solidFill>
                  <a:srgbClr val="7030A0"/>
                </a:solidFill>
              </a:rPr>
              <a:t>thinking. </a:t>
            </a:r>
            <a:endParaRPr lang="en-US" sz="1900" dirty="0" smtClean="0">
              <a:solidFill>
                <a:srgbClr val="7030A0"/>
              </a:solidFill>
            </a:endParaRPr>
          </a:p>
          <a:p>
            <a:pPr marL="0" lvl="0" indent="0" algn="just">
              <a:buClr>
                <a:schemeClr val="dk1"/>
              </a:buClr>
              <a:buSzPts val="1100"/>
              <a:buNone/>
            </a:pPr>
            <a:r>
              <a:rPr lang="en-US" sz="1900" dirty="0" smtClean="0">
                <a:solidFill>
                  <a:srgbClr val="7030A0"/>
                </a:solidFill>
              </a:rPr>
              <a:t>By </a:t>
            </a:r>
            <a:r>
              <a:rPr lang="en-US" sz="1900" dirty="0">
                <a:solidFill>
                  <a:srgbClr val="7030A0"/>
                </a:solidFill>
              </a:rPr>
              <a:t>the end of the second academic year, having successfully completed all the </a:t>
            </a:r>
            <a:r>
              <a:rPr lang="en-US" sz="1900" dirty="0" smtClean="0">
                <a:solidFill>
                  <a:srgbClr val="7030A0"/>
                </a:solidFill>
              </a:rPr>
              <a:t>course, </a:t>
            </a:r>
            <a:r>
              <a:rPr lang="en-US" sz="1900" dirty="0">
                <a:solidFill>
                  <a:srgbClr val="7030A0"/>
                </a:solidFill>
              </a:rPr>
              <a:t>students should have reached a higher level according to the Common European Framework of Reference for Languages</a:t>
            </a:r>
            <a:r>
              <a:rPr lang="en-US" sz="2000" dirty="0">
                <a:solidFill>
                  <a:schemeClr val="accent6">
                    <a:lumMod val="50000"/>
                  </a:schemeClr>
                </a:solidFill>
              </a:rPr>
              <a:t>.</a:t>
            </a:r>
            <a:r>
              <a:rPr lang="en-US" sz="1800" dirty="0"/>
              <a:t/>
            </a:r>
            <a:br>
              <a:rPr lang="en-US" sz="1800" dirty="0"/>
            </a:br>
            <a:endParaRPr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67"/>
          <p:cNvSpPr txBox="1">
            <a:spLocks noGrp="1"/>
          </p:cNvSpPr>
          <p:nvPr>
            <p:ph type="title"/>
          </p:nvPr>
        </p:nvSpPr>
        <p:spPr>
          <a:xfrm flipV="1">
            <a:off x="726225" y="1011012"/>
            <a:ext cx="7732200" cy="468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7" name="Google Shape;917;p67"/>
          <p:cNvSpPr txBox="1">
            <a:spLocks noGrp="1"/>
          </p:cNvSpPr>
          <p:nvPr>
            <p:ph type="subTitle" idx="1"/>
          </p:nvPr>
        </p:nvSpPr>
        <p:spPr>
          <a:xfrm>
            <a:off x="533400" y="895350"/>
            <a:ext cx="7535325" cy="3810000"/>
          </a:xfrm>
          <a:prstGeom prst="rect">
            <a:avLst/>
          </a:prstGeom>
        </p:spPr>
        <p:txBody>
          <a:bodyPr spcFirstLastPara="1" wrap="square" lIns="91425" tIns="91425" rIns="91425" bIns="91425" anchor="t"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127000" lvl="0" indent="0" algn="ctr" rtl="0">
              <a:spcBef>
                <a:spcPts val="0"/>
              </a:spcBef>
              <a:spcAft>
                <a:spcPts val="0"/>
              </a:spcAft>
              <a:buClr>
                <a:schemeClr val="lt2"/>
              </a:buClr>
              <a:buSzPts val="1600"/>
            </a:pPr>
            <a:r>
              <a:rPr lang="en"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Fill>
                  <a:noFill/>
                </a:uFill>
              </a:rPr>
              <a:t>THANK YOU </a:t>
            </a:r>
          </a:p>
          <a:p>
            <a:pPr marL="127000" lvl="0" indent="0" algn="ctr" rtl="0">
              <a:spcBef>
                <a:spcPts val="0"/>
              </a:spcBef>
              <a:spcAft>
                <a:spcPts val="0"/>
              </a:spcAft>
              <a:buClr>
                <a:schemeClr val="lt2"/>
              </a:buClr>
              <a:buSzPts val="1600"/>
            </a:pPr>
            <a:r>
              <a:rPr lang="en"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Fill>
                  <a:noFill/>
                </a:uFill>
              </a:rPr>
              <a:t>FOR YOUR ATTENTION!</a:t>
            </a:r>
          </a:p>
          <a:p>
            <a:pPr marL="127000" lvl="0" indent="0" algn="ctr" rtl="0">
              <a:spcBef>
                <a:spcPts val="0"/>
              </a:spcBef>
              <a:spcAft>
                <a:spcPts val="0"/>
              </a:spcAft>
              <a:buClr>
                <a:schemeClr val="lt2"/>
              </a:buClr>
              <a:buSzPts val="1600"/>
            </a:pPr>
            <a:endParaRPr lang="en"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Fill>
                <a:noFill/>
              </a:uFill>
            </a:endParaRPr>
          </a:p>
          <a:p>
            <a:pPr marL="127000" lvl="0" indent="0" algn="ctr" rtl="0">
              <a:spcBef>
                <a:spcPts val="0"/>
              </a:spcBef>
              <a:spcAft>
                <a:spcPts val="0"/>
              </a:spcAft>
              <a:buClr>
                <a:schemeClr val="lt2"/>
              </a:buClr>
              <a:buSzPts val="1600"/>
            </a:pPr>
            <a:r>
              <a:rPr lang="en"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uFill>
                  <a:noFill/>
                </a:uFill>
              </a:rPr>
              <a:t>GOOD LUCK!</a:t>
            </a:r>
            <a:endParaRPr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6"/>
          <p:cNvSpPr txBox="1">
            <a:spLocks noGrp="1"/>
          </p:cNvSpPr>
          <p:nvPr>
            <p:ph type="title"/>
          </p:nvPr>
        </p:nvSpPr>
        <p:spPr>
          <a:xfrm>
            <a:off x="457200" y="133350"/>
            <a:ext cx="8229600" cy="3733800"/>
          </a:xfrm>
          <a:prstGeom prst="rect">
            <a:avLst/>
          </a:prstGeom>
        </p:spPr>
        <p:txBody>
          <a:bodyPr spcFirstLastPara="1" wrap="square" lIns="91425" tIns="91425" rIns="91425" bIns="91425" anchor="ctr" anchorCtr="0">
            <a:noAutofit/>
          </a:bodyPr>
          <a:lstStyle/>
          <a:p>
            <a:pPr lvl="0"/>
            <a:r>
              <a:rPr lang="e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COMPUTER </a:t>
            </a:r>
            <a:r>
              <a:rPr lang="en"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ENGLISH</a:t>
            </a:r>
            <a:br>
              <a:rPr lang="en"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sz="2800" dirty="0" smtClean="0">
                <a:solidFill>
                  <a:srgbClr val="7030A0"/>
                </a:solidFill>
              </a:rPr>
              <a:t/>
            </a:r>
            <a:br>
              <a:rPr lang="en-US" sz="2800" dirty="0" smtClean="0">
                <a:solidFill>
                  <a:srgbClr val="7030A0"/>
                </a:solidFill>
              </a:rPr>
            </a:br>
            <a:r>
              <a:rPr lang="en-US" sz="2400" dirty="0" smtClean="0">
                <a:solidFill>
                  <a:srgbClr val="7030A0"/>
                </a:solidFill>
              </a:rPr>
              <a:t>Computer </a:t>
            </a:r>
            <a:r>
              <a:rPr lang="en-US" sz="2400" dirty="0">
                <a:solidFill>
                  <a:srgbClr val="7030A0"/>
                </a:solidFill>
              </a:rPr>
              <a:t>English provides 4 ECTS credits. The materials for the course are available on the online MOODLE platform at: www.learn.fmi.uni-sofia.bg. The students will be able to use hand-outs, textbooks and other visual materials during the lessons provided by the lecturer, as well as other external sources of information such as the Internet.</a:t>
            </a:r>
            <a:endParaRPr sz="2400" dirty="0">
              <a:solidFill>
                <a:srgbClr val="7030A0"/>
              </a:solidFill>
            </a:endParaRPr>
          </a:p>
        </p:txBody>
      </p:sp>
      <p:sp>
        <p:nvSpPr>
          <p:cNvPr id="166" name="Google Shape;166;p36"/>
          <p:cNvSpPr txBox="1">
            <a:spLocks noGrp="1"/>
          </p:cNvSpPr>
          <p:nvPr>
            <p:ph type="subTitle" idx="1"/>
          </p:nvPr>
        </p:nvSpPr>
        <p:spPr>
          <a:xfrm flipV="1">
            <a:off x="2294125" y="5143499"/>
            <a:ext cx="4555800" cy="952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7"/>
          <p:cNvSpPr txBox="1">
            <a:spLocks noGrp="1"/>
          </p:cNvSpPr>
          <p:nvPr>
            <p:ph type="title"/>
          </p:nvPr>
        </p:nvSpPr>
        <p:spPr>
          <a:xfrm>
            <a:off x="1635750" y="209550"/>
            <a:ext cx="5872500" cy="990599"/>
          </a:xfrm>
          <a:prstGeom prst="rect">
            <a:avLst/>
          </a:prstGeom>
        </p:spPr>
        <p:txBody>
          <a:bodyPr spcFirstLastPara="1" wrap="square" lIns="91425" tIns="91425" rIns="91425" bIns="91425" anchor="t"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buClr>
                <a:schemeClr val="dk1"/>
              </a:buClr>
              <a:buSzPts val="1100"/>
            </a:pPr>
            <a:r>
              <a:rPr lang="en-US" sz="280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SPECIFIC OBJECTIVES</a:t>
            </a:r>
            <a:endParaRPr sz="28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72" name="Google Shape;172;p37"/>
          <p:cNvSpPr txBox="1">
            <a:spLocks noGrp="1"/>
          </p:cNvSpPr>
          <p:nvPr>
            <p:ph type="subTitle" idx="1"/>
          </p:nvPr>
        </p:nvSpPr>
        <p:spPr>
          <a:xfrm>
            <a:off x="304800" y="1047750"/>
            <a:ext cx="8305800" cy="3733800"/>
          </a:xfrm>
          <a:prstGeom prst="rect">
            <a:avLst/>
          </a:prstGeom>
        </p:spPr>
        <p:txBody>
          <a:bodyPr spcFirstLastPara="1" wrap="square" lIns="91425" tIns="91425" rIns="91425" bIns="91425" anchor="t" anchorCtr="0">
            <a:noAutofit/>
          </a:bodyPr>
          <a:lstStyle/>
          <a:p>
            <a:pPr marL="0" lvl="0" indent="0">
              <a:spcAft>
                <a:spcPts val="1600"/>
              </a:spcAft>
            </a:pPr>
            <a:r>
              <a:rPr lang="en-US" sz="1600" dirty="0">
                <a:sym typeface="Symbol"/>
              </a:rPr>
              <a:t></a:t>
            </a:r>
            <a:r>
              <a:rPr lang="en-US" sz="1600" dirty="0"/>
              <a:t> </a:t>
            </a:r>
            <a:r>
              <a:rPr lang="en-US" sz="1600" dirty="0">
                <a:solidFill>
                  <a:srgbClr val="7C0A5B"/>
                </a:solidFill>
              </a:rPr>
              <a:t>enhancing the fluency and accuracy of speaking skills, especially those of discussion, questioning and exposition required in formal registers;</a:t>
            </a:r>
            <a:br>
              <a:rPr lang="en-US" sz="1600" dirty="0">
                <a:solidFill>
                  <a:srgbClr val="7C0A5B"/>
                </a:solidFill>
              </a:rPr>
            </a:br>
            <a:r>
              <a:rPr lang="en-US" sz="1600" dirty="0">
                <a:solidFill>
                  <a:srgbClr val="7C0A5B"/>
                </a:solidFill>
                <a:sym typeface="Symbol"/>
              </a:rPr>
              <a:t></a:t>
            </a:r>
            <a:r>
              <a:rPr lang="en-US" sz="1600" dirty="0">
                <a:solidFill>
                  <a:srgbClr val="7C0A5B"/>
                </a:solidFill>
              </a:rPr>
              <a:t> developing reading skills so that by the end of the course they are able to extract meaning in an efficient way from technical text types;</a:t>
            </a:r>
            <a:br>
              <a:rPr lang="en-US" sz="1600" dirty="0">
                <a:solidFill>
                  <a:srgbClr val="7C0A5B"/>
                </a:solidFill>
              </a:rPr>
            </a:br>
            <a:r>
              <a:rPr lang="en-US" sz="1600" dirty="0">
                <a:solidFill>
                  <a:srgbClr val="7C0A5B"/>
                </a:solidFill>
                <a:sym typeface="Symbol"/>
              </a:rPr>
              <a:t></a:t>
            </a:r>
            <a:r>
              <a:rPr lang="en-US" sz="1600" dirty="0">
                <a:solidFill>
                  <a:srgbClr val="7C0A5B"/>
                </a:solidFill>
              </a:rPr>
              <a:t> developing writing skills; help them become comfortable with expressing their ideas on a range of topics coherently connected with computing and IT, using advanced grammatical structures and vocabulary in a variety of text types;</a:t>
            </a:r>
            <a:br>
              <a:rPr lang="en-US" sz="1600" dirty="0">
                <a:solidFill>
                  <a:srgbClr val="7C0A5B"/>
                </a:solidFill>
              </a:rPr>
            </a:br>
            <a:r>
              <a:rPr lang="en-US" sz="1600" dirty="0">
                <a:solidFill>
                  <a:srgbClr val="7C0A5B"/>
                </a:solidFill>
                <a:sym typeface="Symbol"/>
              </a:rPr>
              <a:t></a:t>
            </a:r>
            <a:r>
              <a:rPr lang="en-US" sz="1600" dirty="0">
                <a:solidFill>
                  <a:srgbClr val="7C0A5B"/>
                </a:solidFill>
              </a:rPr>
              <a:t> extending students’ knowledge of and ability to use appropriately specific computer lexis;</a:t>
            </a:r>
            <a:br>
              <a:rPr lang="en-US" sz="1600" dirty="0">
                <a:solidFill>
                  <a:srgbClr val="7C0A5B"/>
                </a:solidFill>
              </a:rPr>
            </a:br>
            <a:r>
              <a:rPr lang="en-US" sz="1600" dirty="0">
                <a:solidFill>
                  <a:srgbClr val="7C0A5B"/>
                </a:solidFill>
                <a:sym typeface="Symbol"/>
              </a:rPr>
              <a:t></a:t>
            </a:r>
            <a:r>
              <a:rPr lang="en-US" sz="1600" dirty="0">
                <a:solidFill>
                  <a:srgbClr val="7C0A5B"/>
                </a:solidFill>
              </a:rPr>
              <a:t> producing team projects on technical topics and arranging a contest for the best poster;</a:t>
            </a:r>
            <a:br>
              <a:rPr lang="en-US" sz="1600" dirty="0">
                <a:solidFill>
                  <a:srgbClr val="7C0A5B"/>
                </a:solidFill>
              </a:rPr>
            </a:br>
            <a:r>
              <a:rPr lang="en-US" sz="1600" dirty="0">
                <a:solidFill>
                  <a:srgbClr val="7C0A5B"/>
                </a:solidFill>
                <a:sym typeface="Symbol"/>
              </a:rPr>
              <a:t></a:t>
            </a:r>
            <a:r>
              <a:rPr lang="en-US" sz="1600" dirty="0">
                <a:solidFill>
                  <a:srgbClr val="7C0A5B"/>
                </a:solidFill>
              </a:rPr>
              <a:t> helping students become autonomous learners aware of the learning strategies they can adopt inside and outside the classroom to further their language acquisition;</a:t>
            </a:r>
            <a:br>
              <a:rPr lang="en-US" sz="1600" dirty="0">
                <a:solidFill>
                  <a:srgbClr val="7C0A5B"/>
                </a:solidFill>
              </a:rPr>
            </a:br>
            <a:r>
              <a:rPr lang="en-US" sz="1600" dirty="0">
                <a:solidFill>
                  <a:srgbClr val="7C0A5B"/>
                </a:solidFill>
                <a:sym typeface="Symbol"/>
              </a:rPr>
              <a:t></a:t>
            </a:r>
            <a:r>
              <a:rPr lang="en-US" sz="1600" dirty="0">
                <a:solidFill>
                  <a:srgbClr val="7C0A5B"/>
                </a:solidFill>
              </a:rPr>
              <a:t> developing critical thinking, problem-solving, independent research, presentation skills and writing in specific contexts.</a:t>
            </a:r>
            <a:br>
              <a:rPr lang="en-US" sz="1600" dirty="0">
                <a:solidFill>
                  <a:srgbClr val="7C0A5B"/>
                </a:solidFill>
              </a:rPr>
            </a:br>
            <a:endParaRPr sz="1600" dirty="0">
              <a:solidFill>
                <a:srgbClr val="7C0A5B"/>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8"/>
          <p:cNvPicPr preferRelativeResize="0"/>
          <p:nvPr/>
        </p:nvPicPr>
        <p:blipFill>
          <a:blip r:embed="rId3">
            <a:alphaModFix/>
          </a:blip>
          <a:stretch>
            <a:fillRect/>
          </a:stretch>
        </p:blipFill>
        <p:spPr>
          <a:xfrm flipH="1">
            <a:off x="1333200" y="1217075"/>
            <a:ext cx="6477600" cy="3286075"/>
          </a:xfrm>
          <a:prstGeom prst="rect">
            <a:avLst/>
          </a:prstGeom>
          <a:noFill/>
          <a:ln>
            <a:noFill/>
          </a:ln>
        </p:spPr>
      </p:pic>
      <p:pic>
        <p:nvPicPr>
          <p:cNvPr id="178" name="Google Shape;178;p38"/>
          <p:cNvPicPr preferRelativeResize="0"/>
          <p:nvPr/>
        </p:nvPicPr>
        <p:blipFill>
          <a:blip r:embed="rId4">
            <a:alphaModFix/>
          </a:blip>
          <a:stretch>
            <a:fillRect/>
          </a:stretch>
        </p:blipFill>
        <p:spPr>
          <a:xfrm>
            <a:off x="3664776" y="781698"/>
            <a:ext cx="1698350" cy="1574076"/>
          </a:xfrm>
          <a:prstGeom prst="rect">
            <a:avLst/>
          </a:prstGeom>
          <a:noFill/>
          <a:ln>
            <a:noFill/>
          </a:ln>
        </p:spPr>
      </p:pic>
      <p:sp>
        <p:nvSpPr>
          <p:cNvPr id="179" name="Google Shape;179;p38"/>
          <p:cNvSpPr txBox="1">
            <a:spLocks noGrp="1"/>
          </p:cNvSpPr>
          <p:nvPr>
            <p:ph type="title"/>
          </p:nvPr>
        </p:nvSpPr>
        <p:spPr>
          <a:xfrm>
            <a:off x="381000" y="971550"/>
            <a:ext cx="8305800" cy="396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900" b="1" dirty="0" smtClean="0">
                <a:solidFill>
                  <a:schemeClr val="accent3">
                    <a:lumMod val="75000"/>
                  </a:schemeClr>
                </a:solidFill>
              </a:rPr>
              <a:t>1. Oral Presentation </a:t>
            </a:r>
            <a:br>
              <a:rPr lang="en-US" sz="1900" b="1" dirty="0" smtClean="0">
                <a:solidFill>
                  <a:schemeClr val="accent3">
                    <a:lumMod val="75000"/>
                  </a:schemeClr>
                </a:solidFill>
              </a:rPr>
            </a:br>
            <a:r>
              <a:rPr lang="en-US" sz="1800" b="1" dirty="0" smtClean="0">
                <a:solidFill>
                  <a:schemeClr val="accent3">
                    <a:lumMod val="75000"/>
                  </a:schemeClr>
                </a:solidFill>
              </a:rPr>
              <a:t>a/ </a:t>
            </a:r>
            <a:r>
              <a:rPr lang="en-US" sz="1800" dirty="0" smtClean="0">
                <a:solidFill>
                  <a:schemeClr val="accent3">
                    <a:lumMod val="75000"/>
                  </a:schemeClr>
                </a:solidFill>
              </a:rPr>
              <a:t>It comprises </a:t>
            </a:r>
            <a:r>
              <a:rPr lang="en-US" sz="1800" b="1" dirty="0" smtClean="0">
                <a:solidFill>
                  <a:schemeClr val="accent3">
                    <a:lumMod val="75000"/>
                  </a:schemeClr>
                </a:solidFill>
              </a:rPr>
              <a:t>50%</a:t>
            </a:r>
            <a:r>
              <a:rPr lang="en-US" sz="1800" dirty="0" smtClean="0">
                <a:solidFill>
                  <a:schemeClr val="accent3">
                    <a:lumMod val="75000"/>
                  </a:schemeClr>
                </a:solidFill>
              </a:rPr>
              <a:t> of the overall semester grade. In 99% of the cases students choose to use a power-point presentation. </a:t>
            </a:r>
            <a:br>
              <a:rPr lang="en-US" sz="1800" dirty="0" smtClean="0">
                <a:solidFill>
                  <a:schemeClr val="accent3">
                    <a:lumMod val="75000"/>
                  </a:schemeClr>
                </a:solidFill>
              </a:rPr>
            </a:br>
            <a:r>
              <a:rPr lang="en-US" sz="1800" b="1" dirty="0" smtClean="0">
                <a:solidFill>
                  <a:schemeClr val="accent3">
                    <a:lumMod val="75000"/>
                  </a:schemeClr>
                </a:solidFill>
              </a:rPr>
              <a:t>b/</a:t>
            </a:r>
            <a:r>
              <a:rPr lang="en-US" sz="1800" dirty="0" smtClean="0">
                <a:solidFill>
                  <a:schemeClr val="accent3">
                    <a:lumMod val="75000"/>
                  </a:schemeClr>
                </a:solidFill>
              </a:rPr>
              <a:t> Students need to provide at least </a:t>
            </a:r>
            <a:r>
              <a:rPr lang="en-US" sz="1800" b="1" dirty="0" smtClean="0">
                <a:solidFill>
                  <a:schemeClr val="accent3">
                    <a:lumMod val="75000"/>
                  </a:schemeClr>
                </a:solidFill>
              </a:rPr>
              <a:t>15 slides</a:t>
            </a:r>
            <a:r>
              <a:rPr lang="en-US" sz="1800" dirty="0" smtClean="0">
                <a:solidFill>
                  <a:schemeClr val="accent3">
                    <a:lumMod val="75000"/>
                  </a:schemeClr>
                </a:solidFill>
              </a:rPr>
              <a:t>. As the purpose of the author of the presentation is communicating essential information this will be done by means of visualization. Each slide should contain mostly visual material such as </a:t>
            </a:r>
            <a:r>
              <a:rPr lang="en-US" sz="1800" b="1" dirty="0" smtClean="0">
                <a:solidFill>
                  <a:schemeClr val="accent3">
                    <a:lumMod val="75000"/>
                  </a:schemeClr>
                </a:solidFill>
              </a:rPr>
              <a:t>pictures, photos, paintings, diagrams, graphs, pie charts, bar charts, tables, numbers, statistics</a:t>
            </a:r>
            <a:r>
              <a:rPr lang="en-US" sz="1800" dirty="0" smtClean="0">
                <a:solidFill>
                  <a:schemeClr val="accent3">
                    <a:lumMod val="75000"/>
                  </a:schemeClr>
                </a:solidFill>
              </a:rPr>
              <a:t>, etc. A very short </a:t>
            </a:r>
            <a:r>
              <a:rPr lang="en-US" sz="1800" b="1" dirty="0" smtClean="0">
                <a:solidFill>
                  <a:schemeClr val="accent3">
                    <a:lumMod val="75000"/>
                  </a:schemeClr>
                </a:solidFill>
              </a:rPr>
              <a:t>video clip </a:t>
            </a:r>
            <a:r>
              <a:rPr lang="en-US" sz="1800" dirty="0" smtClean="0">
                <a:solidFill>
                  <a:schemeClr val="accent3">
                    <a:lumMod val="75000"/>
                  </a:schemeClr>
                </a:solidFill>
              </a:rPr>
              <a:t>of up to 2 minutes  is appropriate. </a:t>
            </a:r>
            <a:br>
              <a:rPr lang="en-US" sz="1800" dirty="0" smtClean="0">
                <a:solidFill>
                  <a:schemeClr val="accent3">
                    <a:lumMod val="75000"/>
                  </a:schemeClr>
                </a:solidFill>
              </a:rPr>
            </a:br>
            <a:r>
              <a:rPr lang="en-US" sz="1800" dirty="0" smtClean="0">
                <a:solidFill>
                  <a:schemeClr val="accent3">
                    <a:lumMod val="75000"/>
                  </a:schemeClr>
                </a:solidFill>
              </a:rPr>
              <a:t>Make sure no long paragraphs of narrative are used. If text is allowed, this is only </a:t>
            </a:r>
            <a:r>
              <a:rPr lang="en-US" sz="1800" b="1" dirty="0" smtClean="0">
                <a:solidFill>
                  <a:schemeClr val="accent3">
                    <a:lumMod val="75000"/>
                  </a:schemeClr>
                </a:solidFill>
              </a:rPr>
              <a:t>a short  bulleted paragraph </a:t>
            </a:r>
            <a:r>
              <a:rPr lang="en-US" sz="1800" dirty="0" smtClean="0">
                <a:solidFill>
                  <a:schemeClr val="accent3">
                    <a:lumMod val="75000"/>
                  </a:schemeClr>
                </a:solidFill>
              </a:rPr>
              <a:t>which serves as a short plan to inform about the contents of the presentation. </a:t>
            </a:r>
            <a:r>
              <a:rPr lang="en-US" sz="1800" b="1" dirty="0" smtClean="0">
                <a:solidFill>
                  <a:schemeClr val="accent3">
                    <a:lumMod val="75000"/>
                  </a:schemeClr>
                </a:solidFill>
              </a:rPr>
              <a:t>Quotations</a:t>
            </a:r>
            <a:r>
              <a:rPr lang="en-US" sz="1800" dirty="0" smtClean="0">
                <a:solidFill>
                  <a:schemeClr val="accent3">
                    <a:lumMod val="75000"/>
                  </a:schemeClr>
                </a:solidFill>
              </a:rPr>
              <a:t> by scientists or famous people are appropriate. </a:t>
            </a:r>
            <a:r>
              <a:rPr lang="en-US" sz="1800" b="1" dirty="0" smtClean="0">
                <a:solidFill>
                  <a:schemeClr val="accent3">
                    <a:lumMod val="75000"/>
                  </a:schemeClr>
                </a:solidFill>
              </a:rPr>
              <a:t>Captions </a:t>
            </a:r>
            <a:r>
              <a:rPr lang="en-US" sz="1800" dirty="0" smtClean="0">
                <a:solidFill>
                  <a:schemeClr val="accent3">
                    <a:lumMod val="75000"/>
                  </a:schemeClr>
                </a:solidFill>
              </a:rPr>
              <a:t>(a one-sentence comment) below photos or pictures are welcome. The use of plenty of </a:t>
            </a:r>
            <a:r>
              <a:rPr lang="en-US" sz="1800" dirty="0" err="1" smtClean="0">
                <a:solidFill>
                  <a:schemeClr val="accent3">
                    <a:lumMod val="75000"/>
                  </a:schemeClr>
                </a:solidFill>
              </a:rPr>
              <a:t>colour</a:t>
            </a:r>
            <a:r>
              <a:rPr lang="en-US" sz="1800" dirty="0" smtClean="0">
                <a:solidFill>
                  <a:schemeClr val="accent3">
                    <a:lumMod val="75000"/>
                  </a:schemeClr>
                </a:solidFill>
              </a:rPr>
              <a:t> will be encouraged. </a:t>
            </a:r>
            <a:endParaRPr sz="1800" dirty="0">
              <a:solidFill>
                <a:schemeClr val="accent3">
                  <a:lumMod val="75000"/>
                </a:schemeClr>
              </a:solidFill>
            </a:endParaRPr>
          </a:p>
        </p:txBody>
      </p:sp>
      <p:sp>
        <p:nvSpPr>
          <p:cNvPr id="180" name="Google Shape;180;p38"/>
          <p:cNvSpPr txBox="1">
            <a:spLocks noGrp="1"/>
          </p:cNvSpPr>
          <p:nvPr>
            <p:ph type="title" idx="2"/>
          </p:nvPr>
        </p:nvSpPr>
        <p:spPr>
          <a:xfrm>
            <a:off x="304800" y="1"/>
            <a:ext cx="8534400" cy="1047750"/>
          </a:xfrm>
          <a:prstGeom prst="rect">
            <a:avLst/>
          </a:prstGeom>
        </p:spPr>
        <p:txBody>
          <a:bodyPr spcFirstLastPara="1" wrap="square" lIns="91425" tIns="91425" rIns="91425" bIns="91425" anchor="ctr" anchorCtr="0">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lvl="0" indent="0" algn="ctr" rtl="0">
              <a:spcBef>
                <a:spcPts val="0"/>
              </a:spcBef>
              <a:spcAft>
                <a:spcPts val="0"/>
              </a:spcAft>
              <a:buNone/>
            </a:pPr>
            <a:r>
              <a:rPr lang="en-US" sz="2800" b="1" dirty="0" smtClean="0">
                <a:ln/>
                <a:solidFill>
                  <a:schemeClr val="accent3"/>
                </a:solidFill>
              </a:rPr>
              <a:t> COMPONENTS OF THE SEMESTER GRADE </a:t>
            </a:r>
            <a:br>
              <a:rPr lang="en-US" sz="2800" b="1" dirty="0" smtClean="0">
                <a:ln/>
                <a:solidFill>
                  <a:schemeClr val="accent3"/>
                </a:solidFill>
              </a:rPr>
            </a:br>
            <a:r>
              <a:rPr lang="en-US" sz="2800" b="1" dirty="0" smtClean="0">
                <a:ln/>
                <a:solidFill>
                  <a:schemeClr val="accent3"/>
                </a:solidFill>
              </a:rPr>
              <a:t>AND EVALUATION CRITERIA</a:t>
            </a:r>
            <a:endParaRPr sz="2800" b="1" dirty="0">
              <a:ln/>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title"/>
          </p:nvPr>
        </p:nvSpPr>
        <p:spPr>
          <a:xfrm>
            <a:off x="304800" y="133350"/>
            <a:ext cx="8305799" cy="877662"/>
          </a:xfrm>
          <a:prstGeom prst="rect">
            <a:avLst/>
          </a:prstGeom>
        </p:spPr>
        <p:txBody>
          <a:bodyPr spcFirstLastPara="1" wrap="square" lIns="91425" tIns="91425" rIns="91425" bIns="91425" anchor="t"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a:buClr>
                <a:schemeClr val="dk1"/>
              </a:buClr>
              <a:buSzPts val="1100"/>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COMPONENTS OF THE SEMESTER GRADE </a:t>
            </a:r>
            <a:b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AND EVALUATION </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CRITERIA</a:t>
            </a:r>
            <a:endParaRP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6" name="Google Shape;186;p39"/>
          <p:cNvSpPr txBox="1">
            <a:spLocks noGrp="1"/>
          </p:cNvSpPr>
          <p:nvPr>
            <p:ph type="subTitle" idx="1"/>
          </p:nvPr>
        </p:nvSpPr>
        <p:spPr>
          <a:xfrm>
            <a:off x="1702125" y="5010150"/>
            <a:ext cx="1594200" cy="1333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7" name="Google Shape;187;p39"/>
          <p:cNvSpPr txBox="1">
            <a:spLocks noGrp="1"/>
          </p:cNvSpPr>
          <p:nvPr>
            <p:ph type="subTitle" idx="2"/>
          </p:nvPr>
        </p:nvSpPr>
        <p:spPr>
          <a:xfrm>
            <a:off x="1702125" y="5086350"/>
            <a:ext cx="1594200" cy="571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88" name="Google Shape;188;p39"/>
          <p:cNvSpPr txBox="1">
            <a:spLocks noGrp="1"/>
          </p:cNvSpPr>
          <p:nvPr>
            <p:ph type="subTitle" idx="3"/>
          </p:nvPr>
        </p:nvSpPr>
        <p:spPr>
          <a:xfrm>
            <a:off x="457200" y="971550"/>
            <a:ext cx="8077200" cy="3962400"/>
          </a:xfrm>
          <a:prstGeom prst="rect">
            <a:avLst/>
          </a:prstGeom>
        </p:spPr>
        <p:txBody>
          <a:bodyPr spcFirstLastPara="1" wrap="square" lIns="91425" tIns="91425" rIns="91425" bIns="91425" anchor="t" anchorCtr="0">
            <a:noAutofit/>
          </a:bodyPr>
          <a:lstStyle/>
          <a:p>
            <a:pPr marL="0" lvl="0" indent="0" algn="l">
              <a:spcAft>
                <a:spcPts val="1600"/>
              </a:spcAft>
            </a:pPr>
            <a:r>
              <a:rPr lang="en-US" sz="1900" dirty="0" smtClean="0">
                <a:solidFill>
                  <a:srgbClr val="6600FF"/>
                </a:solidFill>
              </a:rPr>
              <a:t>1. Oral Presentation</a:t>
            </a:r>
            <a:endParaRPr lang="en-US" sz="1900" dirty="0">
              <a:solidFill>
                <a:srgbClr val="6600FF"/>
              </a:solidFill>
            </a:endParaRPr>
          </a:p>
          <a:p>
            <a:pPr marL="0" lvl="0" indent="0" algn="l">
              <a:spcAft>
                <a:spcPts val="1600"/>
              </a:spcAft>
            </a:pPr>
            <a:r>
              <a:rPr lang="en-US" sz="1900" dirty="0" smtClean="0">
                <a:solidFill>
                  <a:srgbClr val="6600FF"/>
                </a:solidFill>
              </a:rPr>
              <a:t>c/ </a:t>
            </a:r>
            <a:r>
              <a:rPr lang="en-US" sz="1900" b="0" dirty="0" smtClean="0">
                <a:solidFill>
                  <a:srgbClr val="6600FF"/>
                </a:solidFill>
              </a:rPr>
              <a:t>Suggested topics:</a:t>
            </a:r>
          </a:p>
          <a:p>
            <a:pPr lvl="0" algn="l"/>
            <a:r>
              <a:rPr lang="en-US" sz="1900" b="0" i="1" dirty="0" smtClean="0"/>
              <a:t>Computers </a:t>
            </a:r>
            <a:r>
              <a:rPr lang="en-US" sz="1900" b="0" i="1" dirty="0"/>
              <a:t>make the world smaller and smarter</a:t>
            </a:r>
          </a:p>
          <a:p>
            <a:pPr lvl="0" algn="l"/>
            <a:r>
              <a:rPr lang="en-US" sz="1900" b="0" i="1" dirty="0"/>
              <a:t>The history of computers</a:t>
            </a:r>
          </a:p>
          <a:p>
            <a:pPr lvl="0" algn="l"/>
            <a:r>
              <a:rPr lang="en-US" sz="1900" b="0" i="1" dirty="0"/>
              <a:t>Recent developments in IT</a:t>
            </a:r>
          </a:p>
          <a:p>
            <a:pPr lvl="0" algn="l"/>
            <a:r>
              <a:rPr lang="en-US" sz="1900" b="0" i="1" dirty="0"/>
              <a:t>The future of IT</a:t>
            </a:r>
          </a:p>
          <a:p>
            <a:pPr lvl="0" algn="l"/>
            <a:r>
              <a:rPr lang="en-US" sz="1900" b="0" i="1" dirty="0"/>
              <a:t>Computer applications</a:t>
            </a:r>
          </a:p>
          <a:p>
            <a:pPr lvl="0" algn="l"/>
            <a:r>
              <a:rPr lang="en-US" sz="1900" b="0" i="1" dirty="0"/>
              <a:t>Programming languages</a:t>
            </a:r>
          </a:p>
          <a:p>
            <a:pPr lvl="0" algn="l"/>
            <a:r>
              <a:rPr lang="en-US" sz="1900" b="0" i="1" dirty="0"/>
              <a:t>Operating systems</a:t>
            </a:r>
          </a:p>
          <a:p>
            <a:pPr lvl="0" algn="l"/>
            <a:r>
              <a:rPr lang="en-US" sz="1900" b="0" i="1" dirty="0"/>
              <a:t>Multimedia</a:t>
            </a:r>
          </a:p>
          <a:p>
            <a:pPr lvl="0" algn="l"/>
            <a:r>
              <a:rPr lang="en-US" sz="1900" b="0" i="1" dirty="0"/>
              <a:t>Cache memory</a:t>
            </a:r>
          </a:p>
          <a:p>
            <a:pPr lvl="0" algn="l"/>
            <a:r>
              <a:rPr lang="en-US" sz="1900" b="0" i="1" dirty="0"/>
              <a:t>Networks </a:t>
            </a:r>
          </a:p>
          <a:p>
            <a:pPr marL="0" lvl="0" indent="0" algn="l">
              <a:spcAft>
                <a:spcPts val="1600"/>
              </a:spcAft>
            </a:pPr>
            <a:endParaRPr lang="en-US" b="0" dirty="0" smtClean="0">
              <a:solidFill>
                <a:srgbClr val="6600FF"/>
              </a:solidFill>
            </a:endParaRPr>
          </a:p>
        </p:txBody>
      </p:sp>
      <p:sp>
        <p:nvSpPr>
          <p:cNvPr id="189" name="Google Shape;189;p39"/>
          <p:cNvSpPr txBox="1">
            <a:spLocks noGrp="1"/>
          </p:cNvSpPr>
          <p:nvPr>
            <p:ph type="subTitle" idx="4"/>
          </p:nvPr>
        </p:nvSpPr>
        <p:spPr>
          <a:xfrm>
            <a:off x="3774900" y="5189217"/>
            <a:ext cx="1594200" cy="4305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0" name="Google Shape;190;p39"/>
          <p:cNvSpPr txBox="1">
            <a:spLocks noGrp="1"/>
          </p:cNvSpPr>
          <p:nvPr>
            <p:ph type="subTitle" idx="5"/>
          </p:nvPr>
        </p:nvSpPr>
        <p:spPr>
          <a:xfrm>
            <a:off x="5847675" y="5097780"/>
            <a:ext cx="1594200" cy="457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191" name="Google Shape;191;p39"/>
          <p:cNvSpPr txBox="1">
            <a:spLocks noGrp="1"/>
          </p:cNvSpPr>
          <p:nvPr>
            <p:ph type="subTitle" idx="6"/>
          </p:nvPr>
        </p:nvSpPr>
        <p:spPr>
          <a:xfrm>
            <a:off x="5847675" y="5143500"/>
            <a:ext cx="1594200" cy="4762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192" name="Google Shape;192;p39"/>
          <p:cNvPicPr preferRelativeResize="0"/>
          <p:nvPr/>
        </p:nvPicPr>
        <p:blipFill>
          <a:blip r:embed="rId3">
            <a:alphaModFix/>
          </a:blip>
          <a:stretch>
            <a:fillRect/>
          </a:stretch>
        </p:blipFill>
        <p:spPr>
          <a:xfrm>
            <a:off x="3810000" y="2647950"/>
            <a:ext cx="1012465" cy="938400"/>
          </a:xfrm>
          <a:prstGeom prst="rect">
            <a:avLst/>
          </a:prstGeom>
          <a:noFill/>
          <a:ln>
            <a:noFill/>
          </a:ln>
        </p:spPr>
      </p:pic>
      <p:pic>
        <p:nvPicPr>
          <p:cNvPr id="193" name="Google Shape;193;p39"/>
          <p:cNvPicPr preferRelativeResize="0"/>
          <p:nvPr/>
        </p:nvPicPr>
        <p:blipFill>
          <a:blip r:embed="rId4">
            <a:alphaModFix/>
          </a:blip>
          <a:stretch>
            <a:fillRect/>
          </a:stretch>
        </p:blipFill>
        <p:spPr>
          <a:xfrm>
            <a:off x="7118070" y="1193060"/>
            <a:ext cx="946589" cy="938399"/>
          </a:xfrm>
          <a:prstGeom prst="rect">
            <a:avLst/>
          </a:prstGeom>
          <a:noFill/>
          <a:ln>
            <a:noFill/>
          </a:ln>
        </p:spPr>
      </p:pic>
      <p:pic>
        <p:nvPicPr>
          <p:cNvPr id="194" name="Google Shape;194;p39"/>
          <p:cNvPicPr preferRelativeResize="0"/>
          <p:nvPr/>
        </p:nvPicPr>
        <p:blipFill>
          <a:blip r:embed="rId5">
            <a:alphaModFix/>
          </a:blip>
          <a:stretch>
            <a:fillRect/>
          </a:stretch>
        </p:blipFill>
        <p:spPr>
          <a:xfrm>
            <a:off x="6611837" y="3409950"/>
            <a:ext cx="1012465" cy="938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a:off x="457200" y="0"/>
            <a:ext cx="8382000" cy="819150"/>
          </a:xfrm>
          <a:prstGeom prst="rect">
            <a:avLst/>
          </a:prstGeom>
        </p:spPr>
        <p:txBody>
          <a:bodyPr spcFirstLastPara="1" wrap="square" lIns="91425" tIns="91425" rIns="91425" bIns="91425" anchor="t" anchorCtr="0">
            <a:noAutofit/>
          </a:bodyPr>
          <a:lstStyle/>
          <a:p>
            <a:pPr lvl="0" algn="ct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COMPONENTS OF THE SEMESTER GRADE </a:t>
            </a:r>
            <a:b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b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AND EVALUATION </a:t>
            </a: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CRITERIA</a:t>
            </a:r>
            <a:endParaRP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211" name="Google Shape;211;p40"/>
          <p:cNvSpPr txBox="1">
            <a:spLocks noGrp="1"/>
          </p:cNvSpPr>
          <p:nvPr>
            <p:ph type="subTitle" idx="1"/>
          </p:nvPr>
        </p:nvSpPr>
        <p:spPr>
          <a:xfrm>
            <a:off x="685801" y="895350"/>
            <a:ext cx="7010400" cy="3962400"/>
          </a:xfrm>
          <a:prstGeom prst="rect">
            <a:avLst/>
          </a:prstGeom>
        </p:spPr>
        <p:txBody>
          <a:bodyPr spcFirstLastPara="1" wrap="square" lIns="91425" tIns="91425" rIns="91425" bIns="91425" anchor="t" anchorCtr="0">
            <a:noAutofit/>
          </a:bodyPr>
          <a:lstStyle/>
          <a:p>
            <a:pPr marL="0" lvl="0" indent="0">
              <a:spcAft>
                <a:spcPts val="1600"/>
              </a:spcAft>
            </a:pPr>
            <a:r>
              <a:rPr lang="en-US" sz="1900" b="1" dirty="0" smtClean="0">
                <a:solidFill>
                  <a:srgbClr val="CC3300"/>
                </a:solidFill>
              </a:rPr>
              <a:t>1. Oral </a:t>
            </a:r>
            <a:r>
              <a:rPr lang="en-US" sz="1900" b="1" dirty="0">
                <a:solidFill>
                  <a:srgbClr val="CC3300"/>
                </a:solidFill>
              </a:rPr>
              <a:t>Presentation</a:t>
            </a:r>
          </a:p>
          <a:p>
            <a:pPr marL="0" lvl="0" indent="0">
              <a:spcAft>
                <a:spcPts val="1600"/>
              </a:spcAft>
            </a:pPr>
            <a:r>
              <a:rPr lang="en-US" sz="1900" b="1" dirty="0">
                <a:solidFill>
                  <a:srgbClr val="CC3300"/>
                </a:solidFill>
              </a:rPr>
              <a:t>c/</a:t>
            </a:r>
            <a:r>
              <a:rPr lang="en-US" sz="1900" dirty="0">
                <a:solidFill>
                  <a:srgbClr val="CC3300"/>
                </a:solidFill>
              </a:rPr>
              <a:t> Suggested </a:t>
            </a:r>
            <a:r>
              <a:rPr lang="en-US" sz="1900" dirty="0" smtClean="0">
                <a:solidFill>
                  <a:srgbClr val="CC3300"/>
                </a:solidFill>
              </a:rPr>
              <a:t>topics:</a:t>
            </a:r>
          </a:p>
          <a:p>
            <a:pPr lvl="0" algn="r"/>
            <a:r>
              <a:rPr lang="en-US" sz="1900" i="1" dirty="0" smtClean="0">
                <a:solidFill>
                  <a:srgbClr val="CC3300"/>
                </a:solidFill>
              </a:rPr>
              <a:t>The Internet</a:t>
            </a:r>
          </a:p>
          <a:p>
            <a:pPr lvl="0" algn="r"/>
            <a:r>
              <a:rPr lang="en-US" sz="1900" i="1" dirty="0" smtClean="0">
                <a:solidFill>
                  <a:srgbClr val="CC3300"/>
                </a:solidFill>
              </a:rPr>
              <a:t>The </a:t>
            </a:r>
            <a:r>
              <a:rPr lang="en-US" sz="1900" i="1" dirty="0">
                <a:solidFill>
                  <a:srgbClr val="CC3300"/>
                </a:solidFill>
              </a:rPr>
              <a:t>World </a:t>
            </a:r>
            <a:r>
              <a:rPr lang="en-US" sz="1900" i="1" dirty="0" smtClean="0">
                <a:solidFill>
                  <a:srgbClr val="CC3300"/>
                </a:solidFill>
              </a:rPr>
              <a:t>Wide Web</a:t>
            </a:r>
            <a:endParaRPr lang="en-US" sz="1900" i="1" dirty="0">
              <a:solidFill>
                <a:srgbClr val="CC3300"/>
              </a:solidFill>
            </a:endParaRPr>
          </a:p>
          <a:p>
            <a:pPr lvl="0" algn="r"/>
            <a:r>
              <a:rPr lang="en-US" sz="1900" i="1" dirty="0">
                <a:solidFill>
                  <a:srgbClr val="CC3300"/>
                </a:solidFill>
              </a:rPr>
              <a:t>Jobs in computing</a:t>
            </a:r>
          </a:p>
          <a:p>
            <a:pPr lvl="0" algn="r"/>
            <a:r>
              <a:rPr lang="en-US" sz="1900" i="1" dirty="0">
                <a:solidFill>
                  <a:srgbClr val="CC3300"/>
                </a:solidFill>
              </a:rPr>
              <a:t>Communications systems</a:t>
            </a:r>
          </a:p>
          <a:p>
            <a:pPr lvl="0" algn="r"/>
            <a:r>
              <a:rPr lang="en-US" sz="1900" i="1" dirty="0">
                <a:solidFill>
                  <a:srgbClr val="CC3300"/>
                </a:solidFill>
              </a:rPr>
              <a:t>Data security</a:t>
            </a:r>
          </a:p>
          <a:p>
            <a:pPr lvl="0" algn="r"/>
            <a:r>
              <a:rPr lang="en-US" sz="1900" i="1" dirty="0">
                <a:solidFill>
                  <a:srgbClr val="CC3300"/>
                </a:solidFill>
              </a:rPr>
              <a:t>Hackers</a:t>
            </a:r>
          </a:p>
          <a:p>
            <a:pPr lvl="0" algn="r"/>
            <a:r>
              <a:rPr lang="en-US" sz="1900" i="1" dirty="0">
                <a:solidFill>
                  <a:srgbClr val="CC3300"/>
                </a:solidFill>
              </a:rPr>
              <a:t>Electronic publishing</a:t>
            </a:r>
          </a:p>
          <a:p>
            <a:pPr lvl="0" algn="r"/>
            <a:r>
              <a:rPr lang="en-US" sz="1900" i="1" dirty="0">
                <a:solidFill>
                  <a:srgbClr val="CC3300"/>
                </a:solidFill>
              </a:rPr>
              <a:t>Computer games</a:t>
            </a:r>
          </a:p>
          <a:p>
            <a:pPr lvl="0" algn="r"/>
            <a:r>
              <a:rPr lang="en-US" sz="1900" i="1" dirty="0">
                <a:solidFill>
                  <a:srgbClr val="CC3300"/>
                </a:solidFill>
              </a:rPr>
              <a:t>Machine learning</a:t>
            </a:r>
          </a:p>
          <a:p>
            <a:pPr lvl="0" algn="r"/>
            <a:r>
              <a:rPr lang="en-US" sz="1900" dirty="0">
                <a:solidFill>
                  <a:srgbClr val="CC3300"/>
                </a:solidFill>
              </a:rPr>
              <a:t>And any other topic of your own interest in the field of </a:t>
            </a:r>
            <a:r>
              <a:rPr lang="en-US" sz="1900" dirty="0" smtClean="0">
                <a:solidFill>
                  <a:srgbClr val="CC3300"/>
                </a:solidFill>
              </a:rPr>
              <a:t>IT.</a:t>
            </a:r>
            <a:endParaRPr lang="en-US" sz="1900" dirty="0">
              <a:solidFill>
                <a:srgbClr val="CC3300"/>
              </a:solidFill>
            </a:endParaRPr>
          </a:p>
        </p:txBody>
      </p:sp>
      <p:pic>
        <p:nvPicPr>
          <p:cNvPr id="4" name="Google Shape;194;p39"/>
          <p:cNvPicPr preferRelativeResize="0"/>
          <p:nvPr/>
        </p:nvPicPr>
        <p:blipFill>
          <a:blip r:embed="rId3">
            <a:alphaModFix/>
          </a:blip>
          <a:stretch>
            <a:fillRect/>
          </a:stretch>
        </p:blipFill>
        <p:spPr>
          <a:xfrm>
            <a:off x="3657600" y="2940750"/>
            <a:ext cx="1012465" cy="938400"/>
          </a:xfrm>
          <a:prstGeom prst="rect">
            <a:avLst/>
          </a:prstGeom>
          <a:noFill/>
          <a:ln>
            <a:noFill/>
          </a:ln>
        </p:spPr>
      </p:pic>
      <p:pic>
        <p:nvPicPr>
          <p:cNvPr id="5" name="Google Shape;194;p39"/>
          <p:cNvPicPr preferRelativeResize="0"/>
          <p:nvPr/>
        </p:nvPicPr>
        <p:blipFill>
          <a:blip r:embed="rId3">
            <a:alphaModFix/>
          </a:blip>
          <a:stretch>
            <a:fillRect/>
          </a:stretch>
        </p:blipFill>
        <p:spPr>
          <a:xfrm>
            <a:off x="3810000" y="3093150"/>
            <a:ext cx="1012465" cy="938400"/>
          </a:xfrm>
          <a:prstGeom prst="rect">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183" y="1335087"/>
            <a:ext cx="1011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865980"/>
            <a:ext cx="1011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517" y="2804092"/>
            <a:ext cx="1011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971550"/>
            <a:ext cx="1011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41"/>
          <p:cNvGrpSpPr/>
          <p:nvPr/>
        </p:nvGrpSpPr>
        <p:grpSpPr>
          <a:xfrm>
            <a:off x="2190669" y="5269229"/>
            <a:ext cx="4762658" cy="45719"/>
            <a:chOff x="2190669" y="1697621"/>
            <a:chExt cx="4762658" cy="2207491"/>
          </a:xfrm>
        </p:grpSpPr>
        <p:cxnSp>
          <p:nvCxnSpPr>
            <p:cNvPr id="217" name="Google Shape;217;p41"/>
            <p:cNvCxnSpPr>
              <a:stCxn id="218" idx="4"/>
              <a:endCxn id="219" idx="0"/>
            </p:cNvCxnSpPr>
            <p:nvPr/>
          </p:nvCxnSpPr>
          <p:spPr>
            <a:xfrm>
              <a:off x="2638419" y="2593121"/>
              <a:ext cx="882900" cy="416400"/>
            </a:xfrm>
            <a:prstGeom prst="straightConnector1">
              <a:avLst/>
            </a:prstGeom>
            <a:noFill/>
            <a:ln w="9525" cap="flat" cmpd="sng">
              <a:solidFill>
                <a:srgbClr val="434343"/>
              </a:solidFill>
              <a:prstDash val="lgDashDot"/>
              <a:round/>
              <a:headEnd type="none" w="med" len="med"/>
              <a:tailEnd type="none" w="med" len="med"/>
            </a:ln>
          </p:spPr>
        </p:cxnSp>
        <p:cxnSp>
          <p:nvCxnSpPr>
            <p:cNvPr id="220" name="Google Shape;220;p41"/>
            <p:cNvCxnSpPr>
              <a:stCxn id="219" idx="0"/>
              <a:endCxn id="221" idx="4"/>
            </p:cNvCxnSpPr>
            <p:nvPr/>
          </p:nvCxnSpPr>
          <p:spPr>
            <a:xfrm rot="10800000" flipH="1">
              <a:off x="3521381" y="2593212"/>
              <a:ext cx="1050600" cy="416400"/>
            </a:xfrm>
            <a:prstGeom prst="straightConnector1">
              <a:avLst/>
            </a:prstGeom>
            <a:noFill/>
            <a:ln w="9525" cap="flat" cmpd="sng">
              <a:solidFill>
                <a:srgbClr val="434343"/>
              </a:solidFill>
              <a:prstDash val="lgDashDot"/>
              <a:round/>
              <a:headEnd type="none" w="med" len="med"/>
              <a:tailEnd type="none" w="med" len="med"/>
            </a:ln>
          </p:spPr>
        </p:cxnSp>
        <p:cxnSp>
          <p:nvCxnSpPr>
            <p:cNvPr id="222" name="Google Shape;222;p41"/>
            <p:cNvCxnSpPr>
              <a:stCxn id="221" idx="4"/>
              <a:endCxn id="223" idx="0"/>
            </p:cNvCxnSpPr>
            <p:nvPr/>
          </p:nvCxnSpPr>
          <p:spPr>
            <a:xfrm>
              <a:off x="4571998" y="2593121"/>
              <a:ext cx="1037400" cy="416400"/>
            </a:xfrm>
            <a:prstGeom prst="straightConnector1">
              <a:avLst/>
            </a:prstGeom>
            <a:noFill/>
            <a:ln w="9525" cap="flat" cmpd="sng">
              <a:solidFill>
                <a:srgbClr val="434343"/>
              </a:solidFill>
              <a:prstDash val="lgDashDot"/>
              <a:round/>
              <a:headEnd type="none" w="med" len="med"/>
              <a:tailEnd type="none" w="med" len="med"/>
            </a:ln>
          </p:spPr>
        </p:cxnSp>
        <p:cxnSp>
          <p:nvCxnSpPr>
            <p:cNvPr id="224" name="Google Shape;224;p41"/>
            <p:cNvCxnSpPr>
              <a:stCxn id="223" idx="0"/>
              <a:endCxn id="225" idx="4"/>
            </p:cNvCxnSpPr>
            <p:nvPr/>
          </p:nvCxnSpPr>
          <p:spPr>
            <a:xfrm rot="10800000" flipH="1">
              <a:off x="5609291" y="2593210"/>
              <a:ext cx="896400" cy="416400"/>
            </a:xfrm>
            <a:prstGeom prst="straightConnector1">
              <a:avLst/>
            </a:prstGeom>
            <a:noFill/>
            <a:ln w="9525" cap="flat" cmpd="sng">
              <a:solidFill>
                <a:srgbClr val="434343"/>
              </a:solidFill>
              <a:prstDash val="lgDashDot"/>
              <a:round/>
              <a:headEnd type="none" w="med" len="med"/>
              <a:tailEnd type="none" w="med" len="med"/>
            </a:ln>
          </p:spPr>
        </p:cxnSp>
        <p:sp>
          <p:nvSpPr>
            <p:cNvPr id="225" name="Google Shape;225;p41"/>
            <p:cNvSpPr/>
            <p:nvPr/>
          </p:nvSpPr>
          <p:spPr>
            <a:xfrm>
              <a:off x="6057826"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21" name="Google Shape;221;p41"/>
            <p:cNvSpPr/>
            <p:nvPr/>
          </p:nvSpPr>
          <p:spPr>
            <a:xfrm>
              <a:off x="4124248"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8" name="Google Shape;218;p41"/>
            <p:cNvSpPr/>
            <p:nvPr/>
          </p:nvSpPr>
          <p:spPr>
            <a:xfrm>
              <a:off x="2190669"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23" name="Google Shape;223;p41"/>
            <p:cNvSpPr/>
            <p:nvPr/>
          </p:nvSpPr>
          <p:spPr>
            <a:xfrm>
              <a:off x="5161541" y="3009610"/>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9" name="Google Shape;219;p41"/>
            <p:cNvSpPr/>
            <p:nvPr/>
          </p:nvSpPr>
          <p:spPr>
            <a:xfrm>
              <a:off x="3073631" y="3009612"/>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226" name="Google Shape;226;p41"/>
          <p:cNvSpPr txBox="1">
            <a:spLocks noGrp="1"/>
          </p:cNvSpPr>
          <p:nvPr>
            <p:ph type="title"/>
          </p:nvPr>
        </p:nvSpPr>
        <p:spPr>
          <a:xfrm>
            <a:off x="457200" y="133350"/>
            <a:ext cx="8000999" cy="877662"/>
          </a:xfrm>
          <a:prstGeom prst="rect">
            <a:avLst/>
          </a:prstGeom>
        </p:spPr>
        <p:txBody>
          <a:bodyPr spcFirstLastPara="1" wrap="square" lIns="91425" tIns="91425" rIns="91425" bIns="91425" anchor="t"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COMPONENTS OF THE SEMESTER GRADE </a:t>
            </a:r>
            <a:b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AND EVALUATION </a:t>
            </a: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CRITERIA</a:t>
            </a:r>
            <a:endParaRP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227" name="Google Shape;227;p41"/>
          <p:cNvGrpSpPr/>
          <p:nvPr/>
        </p:nvGrpSpPr>
        <p:grpSpPr>
          <a:xfrm>
            <a:off x="21851845" y="9438751"/>
            <a:ext cx="7032187" cy="6398423"/>
            <a:chOff x="267375" y="1071875"/>
            <a:chExt cx="470500" cy="428550"/>
          </a:xfrm>
        </p:grpSpPr>
        <p:sp>
          <p:nvSpPr>
            <p:cNvPr id="228" name="Google Shape;228;p41"/>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1"/>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1"/>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1"/>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1"/>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1"/>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1"/>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1"/>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 name="Google Shape;236;p41"/>
          <p:cNvPicPr preferRelativeResize="0"/>
          <p:nvPr/>
        </p:nvPicPr>
        <p:blipFill>
          <a:blip r:embed="rId3">
            <a:alphaModFix/>
          </a:blip>
          <a:stretch>
            <a:fillRect/>
          </a:stretch>
        </p:blipFill>
        <p:spPr>
          <a:xfrm>
            <a:off x="304800" y="1200150"/>
            <a:ext cx="4267181" cy="1676399"/>
          </a:xfrm>
          <a:prstGeom prst="rect">
            <a:avLst/>
          </a:prstGeom>
          <a:noFill/>
          <a:ln>
            <a:noFill/>
          </a:ln>
        </p:spPr>
      </p:pic>
      <p:pic>
        <p:nvPicPr>
          <p:cNvPr id="237" name="Google Shape;237;p41"/>
          <p:cNvPicPr preferRelativeResize="0"/>
          <p:nvPr/>
        </p:nvPicPr>
        <p:blipFill>
          <a:blip r:embed="rId4">
            <a:alphaModFix/>
          </a:blip>
          <a:stretch>
            <a:fillRect/>
          </a:stretch>
        </p:blipFill>
        <p:spPr>
          <a:xfrm>
            <a:off x="304800" y="3047579"/>
            <a:ext cx="4343400" cy="1657771"/>
          </a:xfrm>
          <a:prstGeom prst="rect">
            <a:avLst/>
          </a:prstGeom>
          <a:noFill/>
          <a:ln>
            <a:noFill/>
          </a:ln>
        </p:spPr>
      </p:pic>
      <p:pic>
        <p:nvPicPr>
          <p:cNvPr id="239" name="Google Shape;239;p41"/>
          <p:cNvPicPr preferRelativeResize="0"/>
          <p:nvPr/>
        </p:nvPicPr>
        <p:blipFill>
          <a:blip r:embed="rId4">
            <a:alphaModFix/>
          </a:blip>
          <a:stretch>
            <a:fillRect/>
          </a:stretch>
        </p:blipFill>
        <p:spPr>
          <a:xfrm>
            <a:off x="4648200" y="1140951"/>
            <a:ext cx="4038600" cy="1735598"/>
          </a:xfrm>
          <a:prstGeom prst="rect">
            <a:avLst/>
          </a:prstGeom>
          <a:noFill/>
          <a:ln>
            <a:noFill/>
          </a:ln>
        </p:spPr>
      </p:pic>
      <p:pic>
        <p:nvPicPr>
          <p:cNvPr id="240" name="Google Shape;240;p41"/>
          <p:cNvPicPr preferRelativeResize="0"/>
          <p:nvPr/>
        </p:nvPicPr>
        <p:blipFill>
          <a:blip r:embed="rId3">
            <a:alphaModFix/>
          </a:blip>
          <a:stretch>
            <a:fillRect/>
          </a:stretch>
        </p:blipFill>
        <p:spPr>
          <a:xfrm>
            <a:off x="4724400" y="3047579"/>
            <a:ext cx="3810000" cy="1733631"/>
          </a:xfrm>
          <a:prstGeom prst="rect">
            <a:avLst/>
          </a:prstGeom>
          <a:noFill/>
          <a:ln>
            <a:noFill/>
          </a:ln>
        </p:spPr>
      </p:pic>
      <p:sp>
        <p:nvSpPr>
          <p:cNvPr id="241" name="Google Shape;241;p41"/>
          <p:cNvSpPr txBox="1"/>
          <p:nvPr/>
        </p:nvSpPr>
        <p:spPr>
          <a:xfrm>
            <a:off x="2628169" y="1200150"/>
            <a:ext cx="14049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
        <p:nvSpPr>
          <p:cNvPr id="242" name="Google Shape;242;p41"/>
          <p:cNvSpPr txBox="1"/>
          <p:nvPr/>
        </p:nvSpPr>
        <p:spPr>
          <a:xfrm>
            <a:off x="533400" y="971550"/>
            <a:ext cx="7924800" cy="3809660"/>
          </a:xfrm>
          <a:prstGeom prst="rect">
            <a:avLst/>
          </a:prstGeom>
          <a:noFill/>
          <a:ln>
            <a:noFill/>
          </a:ln>
        </p:spPr>
        <p:txBody>
          <a:bodyPr spcFirstLastPara="1" wrap="square" lIns="91425" tIns="91425" rIns="91425" bIns="91425" anchor="t" anchorCtr="0">
            <a:noAutofit/>
          </a:bodyPr>
          <a:lstStyle/>
          <a:p>
            <a:pPr lvl="0"/>
            <a:r>
              <a:rPr lang="en-US" sz="1900" b="1" dirty="0" smtClean="0">
                <a:solidFill>
                  <a:schemeClr val="accent4">
                    <a:lumMod val="75000"/>
                  </a:schemeClr>
                </a:solidFill>
              </a:rPr>
              <a:t>1. Oral Presentation</a:t>
            </a:r>
          </a:p>
          <a:p>
            <a:pPr lvl="0" algn="just"/>
            <a:r>
              <a:rPr lang="en-US" sz="1900" b="1" dirty="0" smtClean="0">
                <a:solidFill>
                  <a:schemeClr val="accent4">
                    <a:lumMod val="75000"/>
                  </a:schemeClr>
                </a:solidFill>
              </a:rPr>
              <a:t>d/ </a:t>
            </a:r>
            <a:r>
              <a:rPr lang="en-US" sz="1900" dirty="0" smtClean="0">
                <a:solidFill>
                  <a:schemeClr val="accent4">
                    <a:lumMod val="75000"/>
                  </a:schemeClr>
                </a:solidFill>
              </a:rPr>
              <a:t>Presenters should be aware that the minimum duration of their presentations will be </a:t>
            </a:r>
            <a:r>
              <a:rPr lang="en-US" sz="1900" b="1" dirty="0" smtClean="0">
                <a:solidFill>
                  <a:schemeClr val="accent4">
                    <a:lumMod val="75000"/>
                  </a:schemeClr>
                </a:solidFill>
              </a:rPr>
              <a:t>15 minutes </a:t>
            </a:r>
            <a:r>
              <a:rPr lang="en-US" sz="1900" dirty="0" smtClean="0">
                <a:solidFill>
                  <a:schemeClr val="accent4">
                    <a:lumMod val="75000"/>
                  </a:schemeClr>
                </a:solidFill>
              </a:rPr>
              <a:t>up to 20 minutes. In rare cases when the topic is of particular interest to the audience the presentation may extend to 30 minutes.</a:t>
            </a:r>
          </a:p>
          <a:p>
            <a:pPr lvl="0" algn="just"/>
            <a:endParaRPr lang="en-US" sz="1000" dirty="0" smtClean="0">
              <a:solidFill>
                <a:schemeClr val="accent4">
                  <a:lumMod val="75000"/>
                </a:schemeClr>
              </a:solidFill>
            </a:endParaRPr>
          </a:p>
          <a:p>
            <a:pPr lvl="0" algn="just"/>
            <a:r>
              <a:rPr lang="en-US" sz="1900" b="1" dirty="0" smtClean="0">
                <a:solidFill>
                  <a:srgbClr val="006666"/>
                </a:solidFill>
              </a:rPr>
              <a:t>e/</a:t>
            </a:r>
            <a:r>
              <a:rPr lang="en-US" sz="1900" dirty="0" smtClean="0">
                <a:solidFill>
                  <a:srgbClr val="006666"/>
                </a:solidFill>
              </a:rPr>
              <a:t> Presenters will be assessed according to the </a:t>
            </a:r>
            <a:r>
              <a:rPr lang="en-US" sz="1900" b="1" dirty="0" smtClean="0">
                <a:solidFill>
                  <a:srgbClr val="006666"/>
                </a:solidFill>
              </a:rPr>
              <a:t>following factors</a:t>
            </a:r>
            <a:r>
              <a:rPr lang="en-US" sz="1900" dirty="0" smtClean="0">
                <a:solidFill>
                  <a:srgbClr val="006666"/>
                </a:solidFill>
              </a:rPr>
              <a:t>:</a:t>
            </a:r>
          </a:p>
          <a:p>
            <a:pPr marL="285750" lvl="0" indent="-285750" algn="just">
              <a:buFontTx/>
              <a:buChar char="-"/>
            </a:pPr>
            <a:r>
              <a:rPr lang="en-US" sz="1900" dirty="0" smtClean="0">
                <a:solidFill>
                  <a:srgbClr val="006666"/>
                </a:solidFill>
              </a:rPr>
              <a:t>right understanding of the IT content and correct communication of IT material;</a:t>
            </a:r>
          </a:p>
          <a:p>
            <a:pPr marL="285750" lvl="0" indent="-285750" algn="just">
              <a:buFontTx/>
              <a:buChar char="-"/>
            </a:pPr>
            <a:r>
              <a:rPr lang="en-US" sz="1900" dirty="0" smtClean="0">
                <a:solidFill>
                  <a:srgbClr val="006666"/>
                </a:solidFill>
              </a:rPr>
              <a:t>correct grammar - </a:t>
            </a:r>
            <a:r>
              <a:rPr lang="en-US" sz="1900" dirty="0">
                <a:solidFill>
                  <a:srgbClr val="006666"/>
                </a:solidFill>
              </a:rPr>
              <a:t>word </a:t>
            </a:r>
            <a:r>
              <a:rPr lang="en-US" sz="1900" dirty="0" smtClean="0">
                <a:solidFill>
                  <a:srgbClr val="006666"/>
                </a:solidFill>
              </a:rPr>
              <a:t>order (syntax), grammar tenses, parts of speech; </a:t>
            </a:r>
          </a:p>
          <a:p>
            <a:pPr marL="285750" lvl="0" indent="-285750" algn="just">
              <a:buFontTx/>
              <a:buChar char="-"/>
            </a:pPr>
            <a:r>
              <a:rPr lang="en-US" sz="1900" dirty="0">
                <a:solidFill>
                  <a:srgbClr val="006666"/>
                </a:solidFill>
              </a:rPr>
              <a:t>a</a:t>
            </a:r>
            <a:r>
              <a:rPr lang="en-US" sz="1900" dirty="0" smtClean="0">
                <a:solidFill>
                  <a:srgbClr val="006666"/>
                </a:solidFill>
              </a:rPr>
              <a:t>ppropriate use of specific vocabulary (lexis);</a:t>
            </a:r>
          </a:p>
          <a:p>
            <a:pPr marL="285750" lvl="0" indent="-285750" algn="just">
              <a:buFontTx/>
              <a:buChar char="-"/>
            </a:pPr>
            <a:r>
              <a:rPr lang="en-US" sz="1900" dirty="0" smtClean="0">
                <a:solidFill>
                  <a:srgbClr val="006666"/>
                </a:solidFill>
              </a:rPr>
              <a:t>distinct pronunciation.</a:t>
            </a:r>
          </a:p>
          <a:p>
            <a:pPr marL="285750" lvl="0" indent="-285750" algn="just">
              <a:buFontTx/>
              <a:buChar char="-"/>
            </a:pPr>
            <a:endParaRPr lang="en-US" sz="1800" dirty="0">
              <a:solidFill>
                <a:srgbClr val="009999"/>
              </a:solidFill>
            </a:endParaRPr>
          </a:p>
          <a:p>
            <a:pPr marL="285750" lvl="0" indent="-285750" algn="just">
              <a:buFontTx/>
              <a:buChar char="-"/>
            </a:pPr>
            <a:endParaRPr lang="en-US" sz="1800" dirty="0" smtClean="0">
              <a:solidFill>
                <a:srgbClr val="009999"/>
              </a:solidFill>
            </a:endParaRPr>
          </a:p>
        </p:txBody>
      </p:sp>
      <p:sp>
        <p:nvSpPr>
          <p:cNvPr id="243" name="Google Shape;243;p41"/>
          <p:cNvSpPr txBox="1"/>
          <p:nvPr/>
        </p:nvSpPr>
        <p:spPr>
          <a:xfrm>
            <a:off x="6781800" y="1140951"/>
            <a:ext cx="14049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
        <p:nvSpPr>
          <p:cNvPr id="244" name="Google Shape;244;p41"/>
          <p:cNvSpPr txBox="1"/>
          <p:nvPr/>
        </p:nvSpPr>
        <p:spPr>
          <a:xfrm>
            <a:off x="2905025" y="3962315"/>
            <a:ext cx="12327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
        <p:nvSpPr>
          <p:cNvPr id="245" name="Google Shape;245;p41"/>
          <p:cNvSpPr txBox="1"/>
          <p:nvPr/>
        </p:nvSpPr>
        <p:spPr>
          <a:xfrm>
            <a:off x="5486400" y="3993028"/>
            <a:ext cx="14049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800" b="1" dirty="0">
              <a:solidFill>
                <a:schemeClr val="lt2"/>
              </a:solidFill>
              <a:latin typeface="Quicksand Light"/>
              <a:ea typeface="Quicksand Light"/>
              <a:cs typeface="Quicksand Light"/>
              <a:sym typeface="Quicksand Ligh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2"/>
          <p:cNvPicPr preferRelativeResize="0"/>
          <p:nvPr/>
        </p:nvPicPr>
        <p:blipFill>
          <a:blip r:embed="rId3">
            <a:alphaModFix/>
          </a:blip>
          <a:stretch>
            <a:fillRect/>
          </a:stretch>
        </p:blipFill>
        <p:spPr>
          <a:xfrm rot="5400000">
            <a:off x="2644942" y="1629508"/>
            <a:ext cx="1007278" cy="934126"/>
          </a:xfrm>
          <a:prstGeom prst="rect">
            <a:avLst/>
          </a:prstGeom>
          <a:noFill/>
          <a:ln>
            <a:noFill/>
          </a:ln>
        </p:spPr>
      </p:pic>
      <p:sp>
        <p:nvSpPr>
          <p:cNvPr id="272" name="Google Shape;272;p42"/>
          <p:cNvSpPr txBox="1">
            <a:spLocks noGrp="1"/>
          </p:cNvSpPr>
          <p:nvPr>
            <p:ph type="title"/>
          </p:nvPr>
        </p:nvSpPr>
        <p:spPr>
          <a:xfrm>
            <a:off x="726225" y="0"/>
            <a:ext cx="7731900" cy="1011012"/>
          </a:xfrm>
          <a:prstGeom prst="rect">
            <a:avLst/>
          </a:prstGeom>
        </p:spPr>
        <p:txBody>
          <a:bodyPr spcFirstLastPara="1" wrap="square" lIns="91425" tIns="91425" rIns="91425" bIns="91425" anchor="t" anchorCtr="0">
            <a:noAutofit/>
          </a:bodyPr>
          <a:lstStyle/>
          <a:p>
            <a:pPr lvl="0" algn="ctr">
              <a:buClr>
                <a:schemeClr val="dk1"/>
              </a:buClr>
              <a:buSzPts val="1100"/>
            </a:pP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COMPONENTS OF THE SEMESTER GRADE </a:t>
            </a:r>
            <a:b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AND EVALUATION </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CRITERIA</a:t>
            </a:r>
            <a:endParaRP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273" name="Google Shape;273;p42"/>
          <p:cNvSpPr txBox="1">
            <a:spLocks noGrp="1"/>
          </p:cNvSpPr>
          <p:nvPr>
            <p:ph type="subTitle" idx="1"/>
          </p:nvPr>
        </p:nvSpPr>
        <p:spPr>
          <a:xfrm>
            <a:off x="1974381" y="5391149"/>
            <a:ext cx="2348400" cy="38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274" name="Google Shape;274;p42"/>
          <p:cNvSpPr txBox="1">
            <a:spLocks noGrp="1"/>
          </p:cNvSpPr>
          <p:nvPr>
            <p:ph type="subTitle" idx="2"/>
          </p:nvPr>
        </p:nvSpPr>
        <p:spPr>
          <a:xfrm>
            <a:off x="457200" y="971550"/>
            <a:ext cx="8229599" cy="388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n-US" sz="1900" b="1" dirty="0" smtClean="0">
                <a:solidFill>
                  <a:srgbClr val="008000"/>
                </a:solidFill>
              </a:rPr>
              <a:t>1. Oral presentation</a:t>
            </a:r>
          </a:p>
          <a:p>
            <a:pPr marL="0" indent="0" algn="l">
              <a:spcAft>
                <a:spcPts val="1600"/>
              </a:spcAft>
            </a:pPr>
            <a:r>
              <a:rPr lang="en-US" sz="1900" b="1" dirty="0" smtClean="0">
                <a:solidFill>
                  <a:srgbClr val="008000"/>
                </a:solidFill>
              </a:rPr>
              <a:t>f/ </a:t>
            </a:r>
            <a:r>
              <a:rPr lang="en-US" sz="1900" dirty="0">
                <a:solidFill>
                  <a:srgbClr val="008000"/>
                </a:solidFill>
              </a:rPr>
              <a:t>Presenters will be encouraged </a:t>
            </a:r>
            <a:r>
              <a:rPr lang="en-US" sz="1900" b="1" dirty="0">
                <a:solidFill>
                  <a:srgbClr val="008000"/>
                </a:solidFill>
              </a:rPr>
              <a:t>not to read </a:t>
            </a:r>
            <a:r>
              <a:rPr lang="en-US" sz="1900" dirty="0">
                <a:solidFill>
                  <a:srgbClr val="008000"/>
                </a:solidFill>
              </a:rPr>
              <a:t>their notes. They can use them by taking a glance at them in order to follow the logic of the contents of their presentation, but only occasionally. Reading </a:t>
            </a:r>
            <a:r>
              <a:rPr lang="en-US" sz="1900" dirty="0" smtClean="0">
                <a:solidFill>
                  <a:srgbClr val="008000"/>
                </a:solidFill>
              </a:rPr>
              <a:t>an entire text </a:t>
            </a:r>
            <a:r>
              <a:rPr lang="en-US" sz="1900" dirty="0">
                <a:solidFill>
                  <a:srgbClr val="008000"/>
                </a:solidFill>
              </a:rPr>
              <a:t>or </a:t>
            </a:r>
            <a:r>
              <a:rPr lang="en-US" sz="1900" dirty="0" smtClean="0">
                <a:solidFill>
                  <a:srgbClr val="008000"/>
                </a:solidFill>
              </a:rPr>
              <a:t>separate paragraphs </a:t>
            </a:r>
            <a:r>
              <a:rPr lang="en-US" sz="1900" dirty="0">
                <a:solidFill>
                  <a:srgbClr val="008000"/>
                </a:solidFill>
              </a:rPr>
              <a:t>will lead to a lower grade.</a:t>
            </a:r>
          </a:p>
          <a:p>
            <a:pPr marL="0" lvl="0" indent="0" algn="l">
              <a:spcAft>
                <a:spcPts val="1600"/>
              </a:spcAft>
            </a:pPr>
            <a:r>
              <a:rPr lang="en-US" sz="1900" b="1" dirty="0" smtClean="0">
                <a:solidFill>
                  <a:srgbClr val="00CC00"/>
                </a:solidFill>
              </a:rPr>
              <a:t>g/ </a:t>
            </a:r>
            <a:r>
              <a:rPr lang="en-US" sz="1900" dirty="0" smtClean="0">
                <a:solidFill>
                  <a:srgbClr val="00CC00"/>
                </a:solidFill>
              </a:rPr>
              <a:t>Another criterion of </a:t>
            </a:r>
            <a:r>
              <a:rPr lang="en-US" sz="1900" dirty="0">
                <a:solidFill>
                  <a:srgbClr val="00CC00"/>
                </a:solidFill>
              </a:rPr>
              <a:t>assessment  will be the way presenters </a:t>
            </a:r>
            <a:r>
              <a:rPr lang="en-US" sz="1900" b="1" dirty="0">
                <a:solidFill>
                  <a:srgbClr val="00CC00"/>
                </a:solidFill>
              </a:rPr>
              <a:t>interact</a:t>
            </a:r>
            <a:r>
              <a:rPr lang="en-US" sz="1900" dirty="0">
                <a:solidFill>
                  <a:srgbClr val="00CC00"/>
                </a:solidFill>
              </a:rPr>
              <a:t> with their </a:t>
            </a:r>
            <a:r>
              <a:rPr lang="en-US" sz="1900" dirty="0" smtClean="0">
                <a:solidFill>
                  <a:srgbClr val="00CC00"/>
                </a:solidFill>
              </a:rPr>
              <a:t>audience. From the very beginning they will have to establish a special bond with the listeners by using their body language, gestures and intonation. They are expected to maintain appropriate </a:t>
            </a:r>
            <a:r>
              <a:rPr lang="en-US" sz="1900" b="1" dirty="0" smtClean="0">
                <a:solidFill>
                  <a:srgbClr val="00CC00"/>
                </a:solidFill>
              </a:rPr>
              <a:t>eye contact</a:t>
            </a:r>
            <a:r>
              <a:rPr lang="en-US" sz="1900" dirty="0" smtClean="0">
                <a:solidFill>
                  <a:srgbClr val="00CC00"/>
                </a:solidFill>
              </a:rPr>
              <a:t>. In order to catch the attention of the audience presenters will have to introduce intriguing </a:t>
            </a:r>
            <a:r>
              <a:rPr lang="en-US" sz="1900" b="1" dirty="0" smtClean="0">
                <a:solidFill>
                  <a:srgbClr val="00CC00"/>
                </a:solidFill>
              </a:rPr>
              <a:t>quizzes, games, </a:t>
            </a:r>
            <a:r>
              <a:rPr lang="en-US" sz="1900" dirty="0" smtClean="0">
                <a:solidFill>
                  <a:srgbClr val="00CC00"/>
                </a:solidFill>
              </a:rPr>
              <a:t>or just comprehensive </a:t>
            </a:r>
            <a:r>
              <a:rPr lang="en-US" sz="1900" b="1" dirty="0" smtClean="0">
                <a:solidFill>
                  <a:srgbClr val="00CC00"/>
                </a:solidFill>
              </a:rPr>
              <a:t>questions</a:t>
            </a:r>
            <a:r>
              <a:rPr lang="en-US" sz="1900" dirty="0" smtClean="0">
                <a:solidFill>
                  <a:srgbClr val="00CC00"/>
                </a:solidFill>
              </a:rPr>
              <a:t>.</a:t>
            </a:r>
            <a:endParaRPr lang="en-US" sz="1900" dirty="0">
              <a:solidFill>
                <a:srgbClr val="00CC00"/>
              </a:solidFill>
            </a:endParaRPr>
          </a:p>
        </p:txBody>
      </p:sp>
      <p:sp>
        <p:nvSpPr>
          <p:cNvPr id="275" name="Google Shape;275;p42"/>
          <p:cNvSpPr txBox="1">
            <a:spLocks noGrp="1"/>
          </p:cNvSpPr>
          <p:nvPr>
            <p:ph type="subTitle" idx="3"/>
          </p:nvPr>
        </p:nvSpPr>
        <p:spPr>
          <a:xfrm>
            <a:off x="4823619" y="5314950"/>
            <a:ext cx="2346000" cy="1523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pic>
        <p:nvPicPr>
          <p:cNvPr id="276" name="Google Shape;276;p42"/>
          <p:cNvPicPr preferRelativeResize="0"/>
          <p:nvPr/>
        </p:nvPicPr>
        <p:blipFill>
          <a:blip r:embed="rId4">
            <a:alphaModFix/>
          </a:blip>
          <a:stretch>
            <a:fillRect/>
          </a:stretch>
        </p:blipFill>
        <p:spPr>
          <a:xfrm rot="10800000">
            <a:off x="8001000" y="2096571"/>
            <a:ext cx="891151" cy="934124"/>
          </a:xfrm>
          <a:prstGeom prst="rect">
            <a:avLst/>
          </a:prstGeom>
          <a:noFill/>
          <a:ln>
            <a:noFill/>
          </a:ln>
        </p:spPr>
      </p:pic>
      <p:sp>
        <p:nvSpPr>
          <p:cNvPr id="279" name="Google Shape;279;p42"/>
          <p:cNvSpPr txBox="1">
            <a:spLocks noGrp="1"/>
          </p:cNvSpPr>
          <p:nvPr>
            <p:ph type="subTitle" idx="4"/>
          </p:nvPr>
        </p:nvSpPr>
        <p:spPr>
          <a:xfrm>
            <a:off x="4823619" y="5284467"/>
            <a:ext cx="2346000" cy="3352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1155CC"/>
      </a:lt2>
      <a:accent1>
        <a:srgbClr val="3C78D8"/>
      </a:accent1>
      <a:accent2>
        <a:srgbClr val="D5A6BD"/>
      </a:accent2>
      <a:accent3>
        <a:srgbClr val="C27BA0"/>
      </a:accent3>
      <a:accent4>
        <a:srgbClr val="B4A7D6"/>
      </a:accent4>
      <a:accent5>
        <a:srgbClr val="8E7CC3"/>
      </a:accent5>
      <a:accent6>
        <a:srgbClr val="A4C2F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1228</Words>
  <Application>Microsoft Office PowerPoint</Application>
  <PresentationFormat>On-screen Show (16:9)</PresentationFormat>
  <Paragraphs>99</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Puress Online by Slidesgo</vt:lpstr>
      <vt:lpstr>COMPUTER ENGLISH</vt:lpstr>
      <vt:lpstr>COMPUTER ENGLISH</vt:lpstr>
      <vt:lpstr>COMPUTER ENGLISH  Computer English provides 4 ECTS credits. The materials for the course are available on the online MOODLE platform at: www.learn.fmi.uni-sofia.bg. The students will be able to use hand-outs, textbooks and other visual materials during the lessons provided by the lecturer, as well as other external sources of information such as the Internet.</vt:lpstr>
      <vt:lpstr>SPECIFIC OBJECTIVES</vt:lpstr>
      <vt:lpstr>1. Oral Presentation  a/ It comprises 50% of the overall semester grade. In 99% of the cases students choose to use a power-point presentation.  b/ Students need to provide at least 15 slides. As the purpose of the author of the presentation is communicating essential information this will be done by means of visualization. Each slide should contain mostly visual material such as pictures, photos, paintings, diagrams, graphs, pie charts, bar charts, tables, numbers, statistics, etc. A very short video clip of up to 2 minutes  is appropriate.  Make sure no long paragraphs of narrative are used. If text is allowed, this is only a short  bulleted paragraph which serves as a short plan to inform about the contents of the presentation. Quotations by scientists or famous people are appropriate. Captions (a one-sentence comment) below photos or pictures are welcome. The use of plenty of colour will be encouraged. </vt:lpstr>
      <vt:lpstr>COMPONENTS OF THE SEMESTER GRADE  AND EVALUATION CRITERIA</vt:lpstr>
      <vt:lpstr>COMPONENTS OF THE SEMESTER GRADE  AND EVALUATION CRITERIA</vt:lpstr>
      <vt:lpstr>COMPONENTS OF THE SEMESTER GRADE  AND EVALUATION CRITERIA</vt:lpstr>
      <vt:lpstr>COMPONENTS OF THE SEMESTER GRADE  AND EVALUATION CRITERIA</vt:lpstr>
      <vt:lpstr>COMPONENTS OF THE SEMESTER GRADE  AND EVALUATION CRITERIA</vt:lpstr>
      <vt:lpstr>COMPONENTS OF THE SEMESTER GRADE  AND EVALUATION CRITERIA</vt:lpstr>
      <vt:lpstr>COMPONENTS OF THE SEMESTER GRADE               AND EVALUATION CRITERIA  3. Essay Writing Test a/ An essay writing test comprises 15% of the semester grade. Students will know the date of the test in advance. They will have 90 minutes do the test either in the premises of the faculty or online.   b/ Students will have to observe all the rules of essay writing. There will be a revision of those. c/ Each student will be given the choice between two topics in the sphere of ICT and will choose only one topic to write an essay of 360-400 words. There will be two types of topics, namely 1) Advantages and Disadvantages of … and 2) A statement. Do you agree? Examples: 1) Advantages and Disadvantages of IoT and 2) Computers Make the World Smaller and Smarter. Do you agree?   </vt:lpstr>
      <vt:lpstr>COMPONENTS OF THE SEMESTER GRADE  AND EVALUATION CRITERIA</vt:lpstr>
      <vt:lpstr>COMPONENTS OF THE SEMESTER GRADE  AND EVALUATION CRITERIA</vt:lpstr>
      <vt:lpstr>  4. English-Bulgarian Translation Test  a/ An English-Bulgarian Translation Test comprises 15% of the semester grade. Students will be notified about the date of the test in advance. They will have 90 minutes at their disposal do the test. The test will be done either in the premises of the faculty or online depending on the circumstances.   b/ The students will be asked to translate a one-page long text of ICT context. Students are expected to try to translate every single special ICT term unless it s widely used in the Bulgarian language.  </vt:lpstr>
      <vt:lpstr>COMPONENTS OF THE SEMESTER GRADE  AND EVALUATION CRITERIA</vt:lpstr>
      <vt:lpstr>COMPONENTS OF THE SEMESTER GRADE  AND EVALUATION CRITERIA</vt:lpstr>
      <vt:lpstr>COMPONENTS OF THE SEMESTER GRADE  AND EVALUATION CRITERIA</vt:lpstr>
      <vt:lpstr>Bear in mind that when you want to contact me for whatever reason, you should provide your first name and your surname as well as the number of your administrative group!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Puress Online</dc:title>
  <dc:creator>Radostina</dc:creator>
  <cp:lastModifiedBy>Radostina</cp:lastModifiedBy>
  <cp:revision>90</cp:revision>
  <dcterms:modified xsi:type="dcterms:W3CDTF">2021-02-03T18:47:42Z</dcterms:modified>
</cp:coreProperties>
</file>